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305" r:id="rId5"/>
    <p:sldId id="306" r:id="rId6"/>
    <p:sldId id="327" r:id="rId7"/>
    <p:sldId id="354" r:id="rId8"/>
    <p:sldId id="355" r:id="rId9"/>
    <p:sldId id="367" r:id="rId10"/>
    <p:sldId id="368" r:id="rId11"/>
    <p:sldId id="369" r:id="rId12"/>
    <p:sldId id="370" r:id="rId13"/>
    <p:sldId id="371" r:id="rId14"/>
    <p:sldId id="372" r:id="rId15"/>
    <p:sldId id="373" r:id="rId16"/>
    <p:sldId id="380" r:id="rId17"/>
    <p:sldId id="33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3792" userDrawn="1">
          <p15:clr>
            <a:srgbClr val="A4A3A4"/>
          </p15:clr>
        </p15:guide>
        <p15:guide id="3" pos="528" userDrawn="1">
          <p15:clr>
            <a:srgbClr val="A4A3A4"/>
          </p15:clr>
        </p15:guide>
        <p15:guide id="4" pos="7128" userDrawn="1">
          <p15:clr>
            <a:srgbClr val="A4A3A4"/>
          </p15:clr>
        </p15:guide>
        <p15:guide id="5" orient="horz" pos="2808" userDrawn="1">
          <p15:clr>
            <a:srgbClr val="A4A3A4"/>
          </p15:clr>
        </p15:guide>
        <p15:guide id="6" pos="2976" userDrawn="1">
          <p15:clr>
            <a:srgbClr val="A4A3A4"/>
          </p15:clr>
        </p15:guide>
        <p15:guide id="7" orient="horz" pos="9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8D230F3-CF80-4859-8CE7-A43EE81993B5}">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890"/>
    <p:restoredTop sz="77406"/>
  </p:normalViewPr>
  <p:slideViewPr>
    <p:cSldViewPr snapToGrid="0">
      <p:cViewPr varScale="1">
        <p:scale>
          <a:sx n="99" d="100"/>
          <a:sy n="99" d="100"/>
        </p:scale>
        <p:origin x="976" y="184"/>
      </p:cViewPr>
      <p:guideLst>
        <p:guide orient="horz" pos="3792"/>
        <p:guide pos="528"/>
        <p:guide pos="7128"/>
        <p:guide orient="horz" pos="2808"/>
        <p:guide pos="2976"/>
        <p:guide orient="horz" pos="96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10/25/25</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3.png>
</file>

<file path=ppt/media/image4.svg>
</file>

<file path=ppt/media/image5.png>
</file>

<file path=ppt/media/image6.svg>
</file>

<file path=ppt/media/image7.png>
</file>

<file path=ppt/media/image8.sv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EDBDA2-4480-4D82-8886-1B64A7ECBBAC}" type="datetimeFigureOut">
              <a:rPr lang="en-US" noProof="0" smtClean="0"/>
              <a:t>10/25/25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DDBACE-0F8F-43FD-98F0-DEE13552DADA}" type="slidenum">
              <a:rPr lang="en-US" noProof="0" smtClean="0"/>
              <a:t>‹#›</a:t>
            </a:fld>
            <a:endParaRPr lang="en-US" noProof="0" dirty="0"/>
          </a:p>
        </p:txBody>
      </p:sp>
    </p:spTree>
    <p:extLst>
      <p:ext uri="{BB962C8B-B14F-4D97-AF65-F5344CB8AC3E}">
        <p14:creationId xmlns:p14="http://schemas.microsoft.com/office/powerpoint/2010/main" val="1455722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Hello Good-day! My name is Will Hinton from the College of Business, Engineering, and Technology at National University. Today I will present my research, titled.’ An Assessment of Clustering Techniques with Mall Customer Segmentation Data. This study examines Unsupervised Learning through six clustering techniques, evaluating each in terms of performance, scalability, robustness, and interpretability. We’ll compare the main ideas, advantages, disadvantages, and applications of each clustering method.</a:t>
            </a:r>
          </a:p>
        </p:txBody>
      </p:sp>
      <p:sp>
        <p:nvSpPr>
          <p:cNvPr id="4" name="Slide Number Placeholder 3"/>
          <p:cNvSpPr>
            <a:spLocks noGrp="1"/>
          </p:cNvSpPr>
          <p:nvPr>
            <p:ph type="sldNum" sz="quarter" idx="5"/>
          </p:nvPr>
        </p:nvSpPr>
        <p:spPr/>
        <p:txBody>
          <a:bodyPr/>
          <a:lstStyle/>
          <a:p>
            <a:fld id="{EFDDBACE-0F8F-43FD-98F0-DEE13552DADA}" type="slidenum">
              <a:rPr lang="en-US" noProof="0" smtClean="0"/>
              <a:t>1</a:t>
            </a:fld>
            <a:endParaRPr lang="en-US" noProof="0" dirty="0"/>
          </a:p>
        </p:txBody>
      </p:sp>
    </p:spTree>
    <p:extLst>
      <p:ext uri="{BB962C8B-B14F-4D97-AF65-F5344CB8AC3E}">
        <p14:creationId xmlns:p14="http://schemas.microsoft.com/office/powerpoint/2010/main" val="34926308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0"/>
              </a:spcAft>
            </a:pPr>
            <a:r>
              <a:rPr lang="en-US" sz="1800" kern="1400" dirty="0">
                <a:effectLst/>
                <a:latin typeface="Times New Roman" panose="02020603050405020304" pitchFamily="18" charset="0"/>
                <a:ea typeface="Calibri" panose="020F0502020204030204" pitchFamily="34" charset="0"/>
              </a:rPr>
              <a:t>Bayesian Clustering extends mixture modeling by integrating prior distributions to manage model complexity and uncertainty, automatically adjusting the number of clusters through the use of Dirichlet priors and Bayesian Information Criterion (BIC) for model selection. In the notebook, the Bayesian Gaussian Mixture Model (BGMM) was implemented with a maximum of 10 components, and the model inferred an optimal effective cluster count of approximately 9, reflecting its adaptive nature. The Bayesian model achieved the highest overall internal performance among all algorithms, with a Silhouette Score of 0.415, Davies–Bouldin Index of 0.835, and </a:t>
            </a:r>
            <a:r>
              <a:rPr lang="en-US" sz="1800" kern="1400" dirty="0" err="1">
                <a:effectLst/>
                <a:latin typeface="Times New Roman" panose="02020603050405020304" pitchFamily="18" charset="0"/>
                <a:ea typeface="Calibri" panose="020F0502020204030204" pitchFamily="34" charset="0"/>
              </a:rPr>
              <a:t>Calinski</a:t>
            </a:r>
            <a:r>
              <a:rPr lang="en-US" sz="1800" kern="1400" dirty="0">
                <a:effectLst/>
                <a:latin typeface="Times New Roman" panose="02020603050405020304" pitchFamily="18" charset="0"/>
                <a:ea typeface="Calibri" panose="020F0502020204030204" pitchFamily="34" charset="0"/>
              </a:rPr>
              <a:t>–</a:t>
            </a:r>
            <a:r>
              <a:rPr lang="en-US" sz="1800" kern="1400" dirty="0" err="1">
                <a:effectLst/>
                <a:latin typeface="Times New Roman" panose="02020603050405020304" pitchFamily="18" charset="0"/>
                <a:ea typeface="Calibri" panose="020F0502020204030204" pitchFamily="34" charset="0"/>
              </a:rPr>
              <a:t>Harabasz</a:t>
            </a:r>
            <a:r>
              <a:rPr lang="en-US" sz="1800" kern="1400" dirty="0">
                <a:effectLst/>
                <a:latin typeface="Times New Roman" panose="02020603050405020304" pitchFamily="18" charset="0"/>
                <a:ea typeface="Calibri" panose="020F0502020204030204" pitchFamily="34" charset="0"/>
              </a:rPr>
              <a:t> Score of 86.12, demonstrating superior cluster separation and compactness. These outcomes align with probabilistic principles outlined by Hastie et al. (2009) and ensemble insights from Zhou (2012), emphasizing adaptive modeling and balance between model simplicity and explanatory power.</a:t>
            </a:r>
            <a:br>
              <a:rPr lang="en-US" sz="1800" kern="1400" dirty="0">
                <a:effectLst/>
                <a:latin typeface="Times New Roman" panose="02020603050405020304" pitchFamily="18" charset="0"/>
                <a:ea typeface="Calibri" panose="020F0502020204030204" pitchFamily="34" charset="0"/>
              </a:rPr>
            </a:br>
            <a:endParaRPr lang="en-US" sz="1800" kern="1400" dirty="0">
              <a:effectLst/>
              <a:latin typeface="Times New Roman" panose="02020603050405020304" pitchFamily="18" charset="0"/>
              <a:ea typeface="Calibri" panose="020F0502020204030204" pitchFamily="34" charset="0"/>
            </a:endParaRPr>
          </a:p>
          <a:p>
            <a:pPr marL="0" marR="0">
              <a:lnSpc>
                <a:spcPct val="200000"/>
              </a:lnSpc>
              <a:spcBef>
                <a:spcPts val="0"/>
              </a:spcBef>
              <a:spcAft>
                <a:spcPts val="0"/>
              </a:spcAft>
            </a:pPr>
            <a:r>
              <a:rPr lang="en-US" sz="1800" kern="1400" dirty="0">
                <a:effectLst/>
                <a:latin typeface="Times New Roman" panose="02020603050405020304" pitchFamily="18" charset="0"/>
                <a:ea typeface="Calibri" panose="020F0502020204030204" pitchFamily="34" charset="0"/>
              </a:rPr>
              <a:t>Cluster profiling revealed interpretable and realistic consumer segments, including a younger, high-income, high-spending group (mean Age ≈ 32 years, Income ≈ $86 k, Spending ≈ 82) and an older, low-income, moderate-spending group (mean Age ≈ 55.9 years, Income ≈ $46 k, Spending ≈ 40) . These results highlight Bayesian Clustering’s strength in automatically inferring meaningful group structures with soft, probabilistic memberships—making it ideal for contexts where the number of customer segments is uncertain or when sample sizes are limited—although its computational demands and sensitivity to prior settings remain practical challenges. </a:t>
            </a:r>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10</a:t>
            </a:fld>
            <a:endParaRPr lang="en-US" noProof="0" dirty="0"/>
          </a:p>
        </p:txBody>
      </p:sp>
    </p:spTree>
    <p:extLst>
      <p:ext uri="{BB962C8B-B14F-4D97-AF65-F5344CB8AC3E}">
        <p14:creationId xmlns:p14="http://schemas.microsoft.com/office/powerpoint/2010/main" val="5020319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lang="en-US" sz="1800" kern="1400" dirty="0">
                <a:effectLst/>
                <a:latin typeface="Times New Roman" panose="02020603050405020304" pitchFamily="18" charset="0"/>
                <a:ea typeface="Calibri" panose="020F0502020204030204" pitchFamily="34" charset="0"/>
              </a:rPr>
              <a:t>Evaluating clustering quality requires internal validation metrics since ground truth labels are absent. This project applied three major indices: the Silhouette Score, Davies-Bouldin Index, and </a:t>
            </a:r>
            <a:r>
              <a:rPr lang="en-US" sz="1800" kern="1400" dirty="0" err="1">
                <a:effectLst/>
                <a:latin typeface="Times New Roman" panose="02020603050405020304" pitchFamily="18" charset="0"/>
                <a:ea typeface="Calibri" panose="020F0502020204030204" pitchFamily="34" charset="0"/>
              </a:rPr>
              <a:t>Calinski-Harabasz</a:t>
            </a:r>
            <a:r>
              <a:rPr lang="en-US" sz="1800" kern="1400" dirty="0">
                <a:effectLst/>
                <a:latin typeface="Times New Roman" panose="02020603050405020304" pitchFamily="18" charset="0"/>
                <a:ea typeface="Calibri" panose="020F0502020204030204" pitchFamily="34" charset="0"/>
              </a:rPr>
              <a:t> Score. The Silhouette Score measures cohesion and separation, with higher values indicating well-defined clusters. The Davies-Bouldin Index rewards smaller intra-cluster distances and larger inter-cluster distances, where lower scores denote better structure. The </a:t>
            </a:r>
            <a:r>
              <a:rPr lang="en-US" sz="1800" kern="1400" dirty="0" err="1">
                <a:effectLst/>
                <a:latin typeface="Times New Roman" panose="02020603050405020304" pitchFamily="18" charset="0"/>
                <a:ea typeface="Calibri" panose="020F0502020204030204" pitchFamily="34" charset="0"/>
              </a:rPr>
              <a:t>Calinski-Harabasz</a:t>
            </a:r>
            <a:r>
              <a:rPr lang="en-US" sz="1800" kern="1400" dirty="0">
                <a:effectLst/>
                <a:latin typeface="Times New Roman" panose="02020603050405020304" pitchFamily="18" charset="0"/>
                <a:ea typeface="Calibri" panose="020F0502020204030204" pitchFamily="34" charset="0"/>
              </a:rPr>
              <a:t> Score quantifies the variance ratio between clusters, favoring high separation. These metrics collectively enabled a quantitative comparison of clustering performance. K-Means and GMM exhibited strong performance consistency, while DBSCAN provided better handling of outliers.</a:t>
            </a:r>
          </a:p>
          <a:p>
            <a:pPr marL="0" marR="0">
              <a:lnSpc>
                <a:spcPct val="200000"/>
              </a:lnSpc>
              <a:spcBef>
                <a:spcPts val="0"/>
              </a:spcBef>
              <a:spcAft>
                <a:spcPts val="0"/>
              </a:spcAft>
            </a:pPr>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11</a:t>
            </a:fld>
            <a:endParaRPr lang="en-US" noProof="0" dirty="0"/>
          </a:p>
        </p:txBody>
      </p:sp>
    </p:spTree>
    <p:extLst>
      <p:ext uri="{BB962C8B-B14F-4D97-AF65-F5344CB8AC3E}">
        <p14:creationId xmlns:p14="http://schemas.microsoft.com/office/powerpoint/2010/main" val="40370791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0"/>
              </a:spcAft>
            </a:pP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The comparative findings across the six algorithms show trade-offs in efficiency, robustness, and interpretability. K-Means and K-Medoids are efficient and clear but struggle with irregular shapes. Hierarchical and density-based methods reveal complex structures but are computationally intensive. Model-based methods like GMM and Bayesian Clustering provide probabilistic interpretability, with Bayesian Clustering better at adapting complexity. These results align with the taxonomy of clustering approaches by Irani et al. (2016).</a:t>
            </a:r>
            <a:r>
              <a:rPr lang="en-US" sz="1800" kern="1400" dirty="0">
                <a:effectLst/>
                <a:latin typeface="Times New Roman" panose="02020603050405020304" pitchFamily="18" charset="0"/>
                <a:ea typeface="Calibri" panose="020F0502020204030204" pitchFamily="34" charset="0"/>
              </a:rPr>
              <a:t>The following table summarizes the comparative characteristics of each algorithm.</a:t>
            </a:r>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12</a:t>
            </a:fld>
            <a:endParaRPr lang="en-US" noProof="0" dirty="0"/>
          </a:p>
        </p:txBody>
      </p:sp>
    </p:spTree>
    <p:extLst>
      <p:ext uri="{BB962C8B-B14F-4D97-AF65-F5344CB8AC3E}">
        <p14:creationId xmlns:p14="http://schemas.microsoft.com/office/powerpoint/2010/main" val="25430003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0"/>
              </a:spcAft>
            </a:pP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This research highlights that while all six clustering methods have unique strengths, their effectiveness is closely tied to dataset structure and goals. K-Means serves as a solid baseline for segmentation tasks, PAM is robust against outliers, and DBSCAN is effective for outlier detection in irregular distributions. GMM and Bayesian clustering offer advanced probabilistic insights with soft memberships. The findings showed Bayesian GMM had the highest structural integrity (Silhouette = 0.415).</a:t>
            </a:r>
            <a:r>
              <a:rPr lang="en-US" sz="2800" dirty="0">
                <a:effectLst/>
              </a:rPr>
              <a:t> </a:t>
            </a: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As suggested by Hastie et al. (2009) and Zhou (2012), hybrid frameworks that combine deterministic and probabilistic approaches might improve performance in the future. This study emphasizes the role of clustering in data-driven marketing decision-making and the need to choose suitable unsupervised learning models. Overall, this research underscores that unsupervised clustering techniques can effectively reveal meaningful customer segments for targeted marketing, aligning with Mehta et al. (2020) that suggests the choice of method is context dependent. </a:t>
            </a:r>
            <a:b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br>
            <a:endParaRPr lang="en-US" sz="1800" kern="1400" dirty="0">
              <a:effectLst/>
              <a:latin typeface="Times New Roman" panose="02020603050405020304" pitchFamily="18" charset="0"/>
              <a:ea typeface="Calibri" panose="020F0502020204030204" pitchFamily="34" charset="0"/>
            </a:endParaRPr>
          </a:p>
          <a:p>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Future work could focus on anomaly and outlier detection, essential for fraud detection, predictive maintenance, and medical diagnostics. Transitioning from clustering to hybrid unsupervised-supervised pipelines promises enhanced customer segmentation and behavioral modeling applications</a:t>
            </a:r>
            <a:r>
              <a:rPr lang="en-US" dirty="0">
                <a:effectLst/>
              </a:rPr>
              <a:t> </a:t>
            </a:r>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13</a:t>
            </a:fld>
            <a:endParaRPr lang="en-US" noProof="0" dirty="0"/>
          </a:p>
        </p:txBody>
      </p:sp>
    </p:spTree>
    <p:extLst>
      <p:ext uri="{BB962C8B-B14F-4D97-AF65-F5344CB8AC3E}">
        <p14:creationId xmlns:p14="http://schemas.microsoft.com/office/powerpoint/2010/main" val="10971448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To conduct this study on the analysis and assessment  -----. Thank you so much for your time.</a:t>
            </a:r>
          </a:p>
        </p:txBody>
      </p:sp>
      <p:sp>
        <p:nvSpPr>
          <p:cNvPr id="4" name="Slide Number Placeholder 3"/>
          <p:cNvSpPr>
            <a:spLocks noGrp="1"/>
          </p:cNvSpPr>
          <p:nvPr>
            <p:ph type="sldNum" sz="quarter" idx="5"/>
          </p:nvPr>
        </p:nvSpPr>
        <p:spPr/>
        <p:txBody>
          <a:bodyPr/>
          <a:lstStyle/>
          <a:p>
            <a:fld id="{EFDDBACE-0F8F-43FD-98F0-DEE13552DADA}" type="slidenum">
              <a:rPr lang="en-US" noProof="0" smtClean="0"/>
              <a:t>14</a:t>
            </a:fld>
            <a:endParaRPr lang="en-US" noProof="0" dirty="0"/>
          </a:p>
        </p:txBody>
      </p:sp>
    </p:spTree>
    <p:extLst>
      <p:ext uri="{BB962C8B-B14F-4D97-AF65-F5344CB8AC3E}">
        <p14:creationId xmlns:p14="http://schemas.microsoft.com/office/powerpoint/2010/main" val="3978686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None/>
            </a:pPr>
            <a:r>
              <a:rPr lang="en-US" dirty="0"/>
              <a:t>As per our table of contents, in this session, I will cover the Introduction, an overview of the methodology, the six clustering algorithms as applied to the Mall Customer Segmentation dataset.</a:t>
            </a:r>
            <a:br>
              <a:rPr lang="en-US" dirty="0"/>
            </a:br>
            <a:br>
              <a:rPr lang="en-US" dirty="0"/>
            </a:br>
            <a:r>
              <a:rPr lang="en-US" dirty="0"/>
              <a:t>Including:</a:t>
            </a:r>
            <a:br>
              <a:rPr lang="en-US" dirty="0"/>
            </a:br>
            <a:r>
              <a:rPr lang="en-US" dirty="0"/>
              <a:t>1. </a:t>
            </a:r>
            <a:r>
              <a:rPr lang="en-US" b="1" dirty="0"/>
              <a:t>K‑Means clustering:</a:t>
            </a:r>
            <a:r>
              <a:rPr lang="en-US" dirty="0"/>
              <a:t> partitions n observations into k clusters by assigning each observation to the cluster with the nearest mean (centroid) and minimizing the within‑cluster sum of squares .</a:t>
            </a: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n-US" b="1" dirty="0"/>
              <a:t>K‑Medoids clustering:</a:t>
            </a:r>
            <a:r>
              <a:rPr lang="en-US" dirty="0"/>
              <a:t> splits the data into k clusters and chooses as each cluster’s representative the object whose total dissimilarity to other cluster members is smallest (the medoid), a strategy known as Partitioning Around Medoids (PAM) .</a:t>
            </a:r>
          </a:p>
          <a:p>
            <a:pPr>
              <a:buFont typeface="+mj-lt"/>
              <a:buAutoNum type="arabicPeriod"/>
            </a:pPr>
            <a:r>
              <a:rPr lang="en-US" b="1" dirty="0"/>
              <a:t>Agglomerative hierarchical clustering:</a:t>
            </a:r>
            <a:r>
              <a:rPr lang="en-US" dirty="0"/>
              <a:t> follows a bottom‑up procedure that starts with each data point as its own cluster and iteratively merges the two most similar clusters based on a distance metric and linkage criterion until a stopping condition is met .</a:t>
            </a:r>
          </a:p>
          <a:p>
            <a:pPr>
              <a:buFont typeface="+mj-lt"/>
              <a:buAutoNum type="arabicPeriod"/>
            </a:pPr>
            <a:r>
              <a:rPr lang="en-US" b="1" dirty="0"/>
              <a:t>DBSCAN:</a:t>
            </a:r>
            <a:r>
              <a:rPr lang="en-US" dirty="0"/>
              <a:t> a density‑based, non‑parametric algorithm that groups together points in high‑density regions and labels points in sparse regions as noise or outliers .</a:t>
            </a:r>
          </a:p>
          <a:p>
            <a:pPr>
              <a:buFont typeface="+mj-lt"/>
              <a:buAutoNum type="arabicPeriod"/>
            </a:pPr>
            <a:r>
              <a:rPr lang="en-US" b="1" dirty="0"/>
              <a:t>Gaussian mixture models (GMM):</a:t>
            </a:r>
            <a:r>
              <a:rPr lang="en-US" dirty="0"/>
              <a:t> assume data are generated from a mixture of a finite number of Gaussian distributions with unknown parameters, allowing soft (probabilistic) cluster assignments and capturing covariance structure .</a:t>
            </a:r>
          </a:p>
          <a:p>
            <a:pPr>
              <a:buFont typeface="+mj-lt"/>
              <a:buAutoNum type="arabicPeriod"/>
            </a:pPr>
            <a:r>
              <a:rPr lang="en-US" b="1" dirty="0"/>
              <a:t>Bayesian clustering (Bayesian GMM):</a:t>
            </a:r>
            <a:r>
              <a:rPr lang="en-US" dirty="0"/>
              <a:t> uses variational Bayesian inference with a prior on mixture weights (e.g., a Dirichlet process) to approximate the posterior distribution over a Gaussian mixture’s parameters, thereby inferring the effective number of components automatically</a:t>
            </a:r>
            <a:br>
              <a:rPr lang="en-US" dirty="0"/>
            </a:br>
            <a:br>
              <a:rPr lang="en-US" dirty="0"/>
            </a:br>
            <a:r>
              <a:rPr lang="en-US" dirty="0"/>
              <a:t>The evaluation metrics, comparative analysis, and share key insights, conclusion and reflections. The academic references used are listed at the end.</a:t>
            </a:r>
          </a:p>
        </p:txBody>
      </p:sp>
      <p:sp>
        <p:nvSpPr>
          <p:cNvPr id="4" name="Slide Number Placeholder 3"/>
          <p:cNvSpPr>
            <a:spLocks noGrp="1"/>
          </p:cNvSpPr>
          <p:nvPr>
            <p:ph type="sldNum" sz="quarter" idx="5"/>
          </p:nvPr>
        </p:nvSpPr>
        <p:spPr/>
        <p:txBody>
          <a:bodyPr/>
          <a:lstStyle/>
          <a:p>
            <a:fld id="{EFDDBACE-0F8F-43FD-98F0-DEE13552DADA}" type="slidenum">
              <a:rPr lang="en-US" noProof="0" smtClean="0"/>
              <a:t>2</a:t>
            </a:fld>
            <a:endParaRPr lang="en-US" noProof="0" dirty="0"/>
          </a:p>
        </p:txBody>
      </p:sp>
    </p:spTree>
    <p:extLst>
      <p:ext uri="{BB962C8B-B14F-4D97-AF65-F5344CB8AC3E}">
        <p14:creationId xmlns:p14="http://schemas.microsoft.com/office/powerpoint/2010/main" val="20679044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457200" algn="l" defTabSz="914400" rtl="0" eaLnBrk="1" fontAlgn="auto" latinLnBrk="0" hangingPunct="1">
              <a:lnSpc>
                <a:spcPct val="200000"/>
              </a:lnSpc>
              <a:spcBef>
                <a:spcPts val="0"/>
              </a:spcBef>
              <a:spcAft>
                <a:spcPts val="0"/>
              </a:spcAft>
              <a:buClrTx/>
              <a:buSzTx/>
              <a:buFontTx/>
              <a:buNone/>
              <a:tabLst/>
              <a:defRPr/>
            </a:pP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This research evaluates multiple clustering techniques using the Mall Customer Segmentation dataset from Kaggle, which includes demographic and spending information for 200 customers, such as </a:t>
            </a:r>
            <a:r>
              <a:rPr lang="en-US" sz="1800" kern="1400" dirty="0" err="1">
                <a:solidFill>
                  <a:srgbClr val="1C1C1C"/>
                </a:solidFill>
                <a:effectLst/>
                <a:highlight>
                  <a:srgbClr val="FFFFFF"/>
                </a:highlight>
                <a:latin typeface="Times New Roman" panose="02020603050405020304" pitchFamily="18" charset="0"/>
                <a:ea typeface="Calibri" panose="020F0502020204030204" pitchFamily="34" charset="0"/>
              </a:rPr>
              <a:t>CustomerID</a:t>
            </a: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 Gender, Age, Annual Income (k$), and Spending Score (1–100). The dataset is suitable for testing clustering algorithms due to its manageable size, clear features, and relevance to marketing segmentation.</a:t>
            </a:r>
            <a:endParaRPr lang="en-US" sz="1800" kern="1400" dirty="0">
              <a:effectLst/>
              <a:latin typeface="Times New Roman" panose="02020603050405020304" pitchFamily="18" charset="0"/>
              <a:ea typeface="Calibri" panose="020F0502020204030204" pitchFamily="34" charset="0"/>
            </a:endParaRPr>
          </a:p>
          <a:p>
            <a:pPr marL="0" marR="0" indent="457200">
              <a:lnSpc>
                <a:spcPct val="200000"/>
              </a:lnSpc>
              <a:spcBef>
                <a:spcPts val="0"/>
              </a:spcBef>
              <a:spcAft>
                <a:spcPts val="0"/>
              </a:spcAft>
            </a:pPr>
            <a:endParaRPr lang="en-US" sz="1800" b="0" dirty="0">
              <a:solidFill>
                <a:srgbClr val="1C1C1C"/>
              </a:solidFill>
              <a:effectLst/>
              <a:highlight>
                <a:srgbClr val="FFFFFF"/>
              </a:highligh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EFDDBACE-0F8F-43FD-98F0-DEE13552DADA}" type="slidenum">
              <a:rPr lang="en-US" noProof="0" smtClean="0"/>
              <a:t>3</a:t>
            </a:fld>
            <a:endParaRPr lang="en-US" noProof="0" dirty="0"/>
          </a:p>
        </p:txBody>
      </p:sp>
    </p:spTree>
    <p:extLst>
      <p:ext uri="{BB962C8B-B14F-4D97-AF65-F5344CB8AC3E}">
        <p14:creationId xmlns:p14="http://schemas.microsoft.com/office/powerpoint/2010/main" val="16604951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200000"/>
              </a:lnSpc>
              <a:spcBef>
                <a:spcPts val="0"/>
              </a:spcBef>
              <a:spcAft>
                <a:spcPts val="0"/>
              </a:spcAft>
              <a:buClrTx/>
              <a:buSzTx/>
              <a:buFontTx/>
              <a:buNone/>
              <a:tabLst/>
              <a:defRPr/>
            </a:pPr>
            <a:br>
              <a:rPr lang="en-US" sz="1800" kern="1400" dirty="0">
                <a:effectLst/>
                <a:latin typeface="Times New Roman" panose="02020603050405020304" pitchFamily="18" charset="0"/>
                <a:ea typeface="Calibri" panose="020F0502020204030204" pitchFamily="34" charset="0"/>
              </a:rPr>
            </a:b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The project notebook outlines an end-to-end workflow that includes exploratory data analysis (EDA), preprocessing, encoding, and the application of six clustering algorithms: K-Means, K-Medoids (PAM), Agglomerative Hierarchical Clustering, DBSCAN, Gaussian Mixture Models (GMM), and Bayesian Clustering. Data preprocessing addressed missing values, scaled features with </a:t>
            </a:r>
            <a:r>
              <a:rPr lang="en-US" sz="1800" kern="1400" dirty="0" err="1">
                <a:solidFill>
                  <a:srgbClr val="1C1C1C"/>
                </a:solidFill>
                <a:effectLst/>
                <a:highlight>
                  <a:srgbClr val="FFFFFF"/>
                </a:highlight>
                <a:latin typeface="Times New Roman" panose="02020603050405020304" pitchFamily="18" charset="0"/>
                <a:ea typeface="Calibri" panose="020F0502020204030204" pitchFamily="34" charset="0"/>
              </a:rPr>
              <a:t>StandardScaler</a:t>
            </a: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 and encoded categorical attributes with </a:t>
            </a:r>
            <a:r>
              <a:rPr lang="en-US" sz="1800" kern="1400" dirty="0" err="1">
                <a:solidFill>
                  <a:srgbClr val="1C1C1C"/>
                </a:solidFill>
                <a:effectLst/>
                <a:highlight>
                  <a:srgbClr val="FFFFFF"/>
                </a:highlight>
                <a:latin typeface="Times New Roman" panose="02020603050405020304" pitchFamily="18" charset="0"/>
                <a:ea typeface="Calibri" panose="020F0502020204030204" pitchFamily="34" charset="0"/>
              </a:rPr>
              <a:t>LabelEncoder</a:t>
            </a: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 Visualizations illustrated the transformation of raw data into a standardized format, which enabled consistent comparison and interpretation of the clustering algorithms (Hastie, </a:t>
            </a:r>
            <a:r>
              <a:rPr lang="en-US" sz="1800" kern="1400" dirty="0" err="1">
                <a:solidFill>
                  <a:srgbClr val="1C1C1C"/>
                </a:solidFill>
                <a:effectLst/>
                <a:highlight>
                  <a:srgbClr val="FFFFFF"/>
                </a:highlight>
                <a:latin typeface="Times New Roman" panose="02020603050405020304" pitchFamily="18" charset="0"/>
                <a:ea typeface="Calibri" panose="020F0502020204030204" pitchFamily="34" charset="0"/>
              </a:rPr>
              <a:t>Tibshirani</a:t>
            </a: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 &amp; Friedman, 2009).</a:t>
            </a:r>
            <a:endParaRPr lang="en-US" sz="1800" kern="1400" dirty="0">
              <a:effectLst/>
              <a:latin typeface="Times New Roman" panose="02020603050405020304" pitchFamily="18" charset="0"/>
              <a:ea typeface="Calibri" panose="020F0502020204030204" pitchFamily="34" charset="0"/>
            </a:endParaRPr>
          </a:p>
          <a:p>
            <a:pPr marL="0" marR="0" lvl="0" indent="0" algn="l" defTabSz="914400" rtl="0" eaLnBrk="1" fontAlgn="auto" latinLnBrk="0" hangingPunct="1">
              <a:lnSpc>
                <a:spcPct val="200000"/>
              </a:lnSpc>
              <a:spcBef>
                <a:spcPts val="0"/>
              </a:spcBef>
              <a:spcAft>
                <a:spcPts val="0"/>
              </a:spcAft>
              <a:buClrTx/>
              <a:buSzTx/>
              <a:buFontTx/>
              <a:buNone/>
              <a:tabLst/>
              <a:defRPr/>
            </a:pPr>
            <a:br>
              <a:rPr lang="en-US" b="0" dirty="0"/>
            </a:br>
            <a:r>
              <a:rPr lang="en-US" sz="1800" dirty="0">
                <a:solidFill>
                  <a:srgbClr val="1C1C1C"/>
                </a:solidFill>
                <a:effectLst/>
                <a:highlight>
                  <a:srgbClr val="FFFFFF"/>
                </a:highlight>
                <a:latin typeface="Times New Roman" panose="02020603050405020304" pitchFamily="18" charset="0"/>
                <a:ea typeface="Times New Roman" panose="02020603050405020304" pitchFamily="18" charset="0"/>
              </a:rPr>
              <a:t>Clustering reveals hidden groupings in unlabeled data, offering insights for segmentation-based marketing. Each algorithm defines similarity and cluster boundaries differently. This study evaluates various algorithms based on performance, scalability, robustness, and interpretability to identify the best approach for mall customer segmentation (Irani, </a:t>
            </a:r>
            <a:r>
              <a:rPr lang="en-US" sz="1800" dirty="0" err="1">
                <a:solidFill>
                  <a:srgbClr val="1C1C1C"/>
                </a:solidFill>
                <a:effectLst/>
                <a:highlight>
                  <a:srgbClr val="FFFFFF"/>
                </a:highlight>
                <a:latin typeface="Times New Roman" panose="02020603050405020304" pitchFamily="18" charset="0"/>
                <a:ea typeface="Times New Roman" panose="02020603050405020304" pitchFamily="18" charset="0"/>
              </a:rPr>
              <a:t>Pise</a:t>
            </a:r>
            <a:r>
              <a:rPr lang="en-US" sz="1800" dirty="0">
                <a:solidFill>
                  <a:srgbClr val="1C1C1C"/>
                </a:solidFill>
                <a:effectLst/>
                <a:highlight>
                  <a:srgbClr val="FFFFFF"/>
                </a:highlight>
                <a:latin typeface="Times New Roman" panose="02020603050405020304" pitchFamily="18" charset="0"/>
                <a:ea typeface="Times New Roman" panose="02020603050405020304" pitchFamily="18" charset="0"/>
              </a:rPr>
              <a:t>, &amp; </a:t>
            </a:r>
            <a:r>
              <a:rPr lang="en-US" sz="1800" dirty="0" err="1">
                <a:solidFill>
                  <a:srgbClr val="1C1C1C"/>
                </a:solidFill>
                <a:effectLst/>
                <a:highlight>
                  <a:srgbClr val="FFFFFF"/>
                </a:highlight>
                <a:latin typeface="Times New Roman" panose="02020603050405020304" pitchFamily="18" charset="0"/>
                <a:ea typeface="Times New Roman" panose="02020603050405020304" pitchFamily="18" charset="0"/>
              </a:rPr>
              <a:t>Phatak</a:t>
            </a:r>
            <a:r>
              <a:rPr lang="en-US" sz="1800" dirty="0">
                <a:solidFill>
                  <a:srgbClr val="1C1C1C"/>
                </a:solidFill>
                <a:effectLst/>
                <a:highlight>
                  <a:srgbClr val="FFFFFF"/>
                </a:highlight>
                <a:latin typeface="Times New Roman" panose="02020603050405020304" pitchFamily="18" charset="0"/>
                <a:ea typeface="Times New Roman" panose="02020603050405020304" pitchFamily="18" charset="0"/>
              </a:rPr>
              <a:t>, 2016; Mehta, Bawa, &amp; Singh, 2020).</a:t>
            </a:r>
            <a:endParaRPr lang="en-US" sz="1800" dirty="0">
              <a:effectLst/>
              <a:latin typeface="Times New Roman" panose="02020603050405020304" pitchFamily="18" charset="0"/>
              <a:ea typeface="Times New Roman" panose="02020603050405020304" pitchFamily="18" charset="0"/>
            </a:endParaRPr>
          </a:p>
          <a:p>
            <a:pPr marL="0" marR="0">
              <a:lnSpc>
                <a:spcPct val="200000"/>
              </a:lnSpc>
              <a:spcBef>
                <a:spcPts val="0"/>
              </a:spcBef>
              <a:spcAft>
                <a:spcPts val="0"/>
              </a:spcAft>
            </a:pPr>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4</a:t>
            </a:fld>
            <a:endParaRPr lang="en-US" noProof="0" dirty="0"/>
          </a:p>
        </p:txBody>
      </p:sp>
    </p:spTree>
    <p:extLst>
      <p:ext uri="{BB962C8B-B14F-4D97-AF65-F5344CB8AC3E}">
        <p14:creationId xmlns:p14="http://schemas.microsoft.com/office/powerpoint/2010/main" val="2703117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0"/>
              </a:spcAft>
            </a:pP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K-Means is a clustering algorithm that partitions data into k clusters by minimizing within-cluster variance. It works iteratively by randomly initializing centroids, assigning points to the nearest centroid, and updating centroids until convergence. While efficient for large datasets and easy to interpret, K-Means is sensitive to initial centroid placement and assumes clusters are spherical and equally sized. Using the Elbow and Silhouette analyses, the optimal number of clusters was found to be five, with evaluation metrics of Silhouette = 0.272, Davies–Bouldin = 1.181, and </a:t>
            </a:r>
            <a:r>
              <a:rPr lang="en-US" sz="1800" kern="1400" dirty="0" err="1">
                <a:solidFill>
                  <a:srgbClr val="1C1C1C"/>
                </a:solidFill>
                <a:effectLst/>
                <a:highlight>
                  <a:srgbClr val="FFFFFF"/>
                </a:highlight>
                <a:latin typeface="Times New Roman" panose="02020603050405020304" pitchFamily="18" charset="0"/>
                <a:ea typeface="Calibri" panose="020F0502020204030204" pitchFamily="34" charset="0"/>
              </a:rPr>
              <a:t>Calinski</a:t>
            </a: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a:t>
            </a:r>
            <a:r>
              <a:rPr lang="en-US" sz="1800" kern="1400" dirty="0" err="1">
                <a:solidFill>
                  <a:srgbClr val="1C1C1C"/>
                </a:solidFill>
                <a:effectLst/>
                <a:highlight>
                  <a:srgbClr val="FFFFFF"/>
                </a:highlight>
                <a:latin typeface="Times New Roman" panose="02020603050405020304" pitchFamily="18" charset="0"/>
                <a:ea typeface="Calibri" panose="020F0502020204030204" pitchFamily="34" charset="0"/>
              </a:rPr>
              <a:t>Harabasz</a:t>
            </a: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 = 62.13, indicating moderately compact and well-separated groupings. Cluster profiling further revealed interpretable, distinct customer cohorts: for example, one younger, high-income, high-spending segment (mean Age ≈ 28.7 years, Income ≈ $60.9 k, </a:t>
            </a:r>
            <a:r>
              <a:rPr lang="en-US" sz="1800" kern="1400">
                <a:solidFill>
                  <a:srgbClr val="1C1C1C"/>
                </a:solidFill>
                <a:effectLst/>
                <a:highlight>
                  <a:srgbClr val="FFFFFF"/>
                </a:highlight>
                <a:latin typeface="Times New Roman" panose="02020603050405020304" pitchFamily="18" charset="0"/>
                <a:ea typeface="Calibri" panose="020F0502020204030204" pitchFamily="34" charset="0"/>
              </a:rPr>
              <a:t>Spending Score </a:t>
            </a: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 70), contrasted with an older, lower-spending group (mean Age ≈ 56.5 years, Income ≈ $46 k</a:t>
            </a:r>
            <a:r>
              <a:rPr lang="en-US" sz="1800" kern="1400">
                <a:solidFill>
                  <a:srgbClr val="1C1C1C"/>
                </a:solidFill>
                <a:effectLst/>
                <a:highlight>
                  <a:srgbClr val="FFFFFF"/>
                </a:highlight>
                <a:latin typeface="Times New Roman" panose="02020603050405020304" pitchFamily="18" charset="0"/>
                <a:ea typeface="Calibri" panose="020F0502020204030204" pitchFamily="34" charset="0"/>
              </a:rPr>
              <a:t>, Spending Score </a:t>
            </a:r>
            <a:r>
              <a:rPr lang="en-US" sz="1800" kern="1400" dirty="0">
                <a:solidFill>
                  <a:srgbClr val="1C1C1C"/>
                </a:solidFill>
                <a:effectLst/>
                <a:highlight>
                  <a:srgbClr val="FFFFFF"/>
                </a:highlight>
                <a:latin typeface="Times New Roman" panose="02020603050405020304" pitchFamily="18" charset="0"/>
                <a:ea typeface="Calibri" panose="020F0502020204030204" pitchFamily="34" charset="0"/>
              </a:rPr>
              <a:t>≈ 39). These findings align with clustering theory that emphasizes high intra-similarity and low inter-similarity among groups</a:t>
            </a:r>
            <a:r>
              <a:rPr lang="en-US" sz="1800" kern="1400" dirty="0">
                <a:effectLst/>
                <a:latin typeface="Times New Roman" panose="02020603050405020304" pitchFamily="18" charset="0"/>
                <a:ea typeface="Calibri" panose="020F0502020204030204" pitchFamily="34" charset="0"/>
              </a:rPr>
              <a:t> (Irani et al., 2016). </a:t>
            </a:r>
            <a:endParaRPr lang="en-US"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EFDDBACE-0F8F-43FD-98F0-DEE13552DADA}" type="slidenum">
              <a:rPr lang="en-US" noProof="0" smtClean="0"/>
              <a:t>5</a:t>
            </a:fld>
            <a:endParaRPr lang="en-US" noProof="0" dirty="0"/>
          </a:p>
        </p:txBody>
      </p:sp>
    </p:spTree>
    <p:extLst>
      <p:ext uri="{BB962C8B-B14F-4D97-AF65-F5344CB8AC3E}">
        <p14:creationId xmlns:p14="http://schemas.microsoft.com/office/powerpoint/2010/main" val="32148728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0"/>
              </a:spcAft>
            </a:pPr>
            <a:r>
              <a:rPr lang="en-US" sz="1800" kern="1400" dirty="0">
                <a:effectLst/>
                <a:latin typeface="Times New Roman" panose="02020603050405020304" pitchFamily="18" charset="0"/>
                <a:ea typeface="Calibri" panose="020F0502020204030204" pitchFamily="34" charset="0"/>
              </a:rPr>
              <a:t>Partitioning Around Medoids (PAM) is similar to K-Means but uses actual data points as cluster centers, enhancing robustness against outliers. Unlike K-Means, which minimizes squared distances, K-Medoids minimizes pairwise dissimilarities, typically measured via Manhattan or Euclidean distance. In the notebook implementation, PAM was applied with k = 5, producing an overall Silhouette = 0.243, Davies–Bouldin = 1.385, and </a:t>
            </a:r>
            <a:r>
              <a:rPr lang="en-US" sz="1800" kern="1400" dirty="0" err="1">
                <a:effectLst/>
                <a:latin typeface="Times New Roman" panose="02020603050405020304" pitchFamily="18" charset="0"/>
                <a:ea typeface="Calibri" panose="020F0502020204030204" pitchFamily="34" charset="0"/>
              </a:rPr>
              <a:t>Calinski</a:t>
            </a:r>
            <a:r>
              <a:rPr lang="en-US" sz="1800" kern="1400" dirty="0">
                <a:effectLst/>
                <a:latin typeface="Times New Roman" panose="02020603050405020304" pitchFamily="18" charset="0"/>
                <a:ea typeface="Calibri" panose="020F0502020204030204" pitchFamily="34" charset="0"/>
              </a:rPr>
              <a:t>–</a:t>
            </a:r>
            <a:r>
              <a:rPr lang="en-US" sz="1800" kern="1400" dirty="0" err="1">
                <a:effectLst/>
                <a:latin typeface="Times New Roman" panose="02020603050405020304" pitchFamily="18" charset="0"/>
                <a:ea typeface="Calibri" panose="020F0502020204030204" pitchFamily="34" charset="0"/>
              </a:rPr>
              <a:t>Harabasz</a:t>
            </a:r>
            <a:r>
              <a:rPr lang="en-US" sz="1800" kern="1400" dirty="0">
                <a:effectLst/>
                <a:latin typeface="Times New Roman" panose="02020603050405020304" pitchFamily="18" charset="0"/>
                <a:ea typeface="Calibri" panose="020F0502020204030204" pitchFamily="34" charset="0"/>
              </a:rPr>
              <a:t> = 49.94—slightly lower compactness than K-Means but improved stability in the presence of outliers. This method reflects the partition-based category of clustering algorithms discussed by Mehta, Bawa, and Singh (2020), emphasizing flexibility in distance measures and resilience to noisy data.  Cluster profiling revealed several interpretable segments, including a younger, mid-income, high-spending cohort (mean Age ≈ 26.7 years, Income ≈ $49.8 k, Spending ≈ 68.5) and a moderate-age, high-income but low-spending group (mean Age ≈ 38.0 years, Income ≈ $89.1 k, Spending ≈ 23.7) . These distinctions confirm that PAM effectively captures realistic customer typologies using representative data points rather than computed centroids, making it particularly valuable for small to medium datasets where interpretability and robustness outweigh computational cost. </a:t>
            </a:r>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6</a:t>
            </a:fld>
            <a:endParaRPr lang="en-US" noProof="0" dirty="0"/>
          </a:p>
        </p:txBody>
      </p:sp>
    </p:spTree>
    <p:extLst>
      <p:ext uri="{BB962C8B-B14F-4D97-AF65-F5344CB8AC3E}">
        <p14:creationId xmlns:p14="http://schemas.microsoft.com/office/powerpoint/2010/main" val="2790326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1400" dirty="0">
                <a:effectLst/>
                <a:latin typeface="Times New Roman" panose="02020603050405020304" pitchFamily="18" charset="0"/>
                <a:ea typeface="Calibri" panose="020F0502020204030204" pitchFamily="34" charset="0"/>
              </a:rPr>
              <a:t>Agglomerative Hierarchical Clustering builds clusters in a bottom-up manner, starting with each data point as its own cluster and merging pairs based on linkage criteria—single, complete, or average linkage. In the notebook, the Ward linkage method was applied with k = 5, producing an interpretable dendrogram that clearly illustrated the stepwise merging process and revealed several natural customer groupings . Quantitatively, the model achieved a Silhouette = 0.287, Davies–Bouldin = 1.220, and </a:t>
            </a:r>
            <a:r>
              <a:rPr lang="en-US" sz="1800" kern="1400" dirty="0" err="1">
                <a:effectLst/>
                <a:latin typeface="Times New Roman" panose="02020603050405020304" pitchFamily="18" charset="0"/>
                <a:ea typeface="Calibri" panose="020F0502020204030204" pitchFamily="34" charset="0"/>
              </a:rPr>
              <a:t>Calinski</a:t>
            </a:r>
            <a:r>
              <a:rPr lang="en-US" sz="1800" kern="1400" dirty="0">
                <a:effectLst/>
                <a:latin typeface="Times New Roman" panose="02020603050405020304" pitchFamily="18" charset="0"/>
                <a:ea typeface="Calibri" panose="020F0502020204030204" pitchFamily="34" charset="0"/>
              </a:rPr>
              <a:t>–</a:t>
            </a:r>
            <a:r>
              <a:rPr lang="en-US" sz="1800" kern="1400" dirty="0" err="1">
                <a:effectLst/>
                <a:latin typeface="Times New Roman" panose="02020603050405020304" pitchFamily="18" charset="0"/>
                <a:ea typeface="Calibri" panose="020F0502020204030204" pitchFamily="34" charset="0"/>
              </a:rPr>
              <a:t>Harabasz</a:t>
            </a:r>
            <a:r>
              <a:rPr lang="en-US" sz="1800" kern="1400" dirty="0">
                <a:effectLst/>
                <a:latin typeface="Times New Roman" panose="02020603050405020304" pitchFamily="18" charset="0"/>
                <a:ea typeface="Calibri" panose="020F0502020204030204" pitchFamily="34" charset="0"/>
              </a:rPr>
              <a:t> = 64.47, indicating moderately cohesive and well-separated clusters with slightly better structure than K-Means and K-Medoids . The resulting cluster profiles highlighted distinct behavioral segments, including a young, high-income, high-spending group (mean Age ≈ 32.7 years, Income ≈ $86.5 k, Spending ≈ 82) and an older, moderate-income, low-spending group (mean Age ≈ 49.8 years, Income ≈ $44.1 k, Spending ≈ 39.7). The hierarchical approach is consistent with methods outlined by Irani et al. (2016) and Mehta et al. (2020), which emphasize the interpretability of dendrogram structures for exploratory data analysis. The dendrogram visualization effectively exposed hierarchical relationships across these cohorts, confirming the algorithm’s value for exploratory structure discovery, though its O(n²) computational cost and noise sensitivity make it less practical for very large datasets. </a:t>
            </a:r>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7</a:t>
            </a:fld>
            <a:endParaRPr lang="en-US" noProof="0" dirty="0"/>
          </a:p>
        </p:txBody>
      </p:sp>
    </p:spTree>
    <p:extLst>
      <p:ext uri="{BB962C8B-B14F-4D97-AF65-F5344CB8AC3E}">
        <p14:creationId xmlns:p14="http://schemas.microsoft.com/office/powerpoint/2010/main" val="13222169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0"/>
              </a:spcAft>
            </a:pPr>
            <a:r>
              <a:rPr lang="en-US" sz="1800" kern="1400" dirty="0">
                <a:effectLst/>
                <a:latin typeface="Times New Roman" panose="02020603050405020304" pitchFamily="18" charset="0"/>
                <a:ea typeface="Calibri" panose="020F0502020204030204" pitchFamily="34" charset="0"/>
              </a:rPr>
              <a:t>DBSCAN identifies clusters based on data density rather than distance. It defines clusters as regions of high point density separated by sparse areas. The algorithm depends on parameters epsilon (</a:t>
            </a:r>
            <a:r>
              <a:rPr lang="en-US" sz="1800" kern="1400" dirty="0" err="1">
                <a:effectLst/>
                <a:latin typeface="Times New Roman" panose="02020603050405020304" pitchFamily="18" charset="0"/>
                <a:ea typeface="Calibri" panose="020F0502020204030204" pitchFamily="34" charset="0"/>
              </a:rPr>
              <a:t>ε</a:t>
            </a:r>
            <a:r>
              <a:rPr lang="en-US" sz="1800" kern="1400" dirty="0">
                <a:effectLst/>
                <a:latin typeface="Times New Roman" panose="02020603050405020304" pitchFamily="18" charset="0"/>
                <a:ea typeface="Calibri" panose="020F0502020204030204" pitchFamily="34" charset="0"/>
              </a:rPr>
              <a:t>) and minimum samples (</a:t>
            </a:r>
            <a:r>
              <a:rPr lang="en-US" sz="1800" kern="1400" dirty="0" err="1">
                <a:effectLst/>
                <a:latin typeface="Times New Roman" panose="02020603050405020304" pitchFamily="18" charset="0"/>
                <a:ea typeface="Calibri" panose="020F0502020204030204" pitchFamily="34" charset="0"/>
              </a:rPr>
              <a:t>minPts</a:t>
            </a:r>
            <a:r>
              <a:rPr lang="en-US" sz="1800" kern="1400" dirty="0">
                <a:effectLst/>
                <a:latin typeface="Times New Roman" panose="02020603050405020304" pitchFamily="18" charset="0"/>
                <a:ea typeface="Calibri" panose="020F0502020204030204" pitchFamily="34" charset="0"/>
              </a:rPr>
              <a:t>), which were set to </a:t>
            </a:r>
            <a:r>
              <a:rPr lang="en-US" sz="1800" kern="1400" dirty="0" err="1">
                <a:effectLst/>
                <a:latin typeface="Times New Roman" panose="02020603050405020304" pitchFamily="18" charset="0"/>
                <a:ea typeface="Calibri" panose="020F0502020204030204" pitchFamily="34" charset="0"/>
              </a:rPr>
              <a:t>ε</a:t>
            </a:r>
            <a:r>
              <a:rPr lang="en-US" sz="1800" kern="1400" dirty="0">
                <a:effectLst/>
                <a:latin typeface="Times New Roman" panose="02020603050405020304" pitchFamily="18" charset="0"/>
                <a:ea typeface="Calibri" panose="020F0502020204030204" pitchFamily="34" charset="0"/>
              </a:rPr>
              <a:t> = 0.5 and </a:t>
            </a:r>
            <a:r>
              <a:rPr lang="en-US" sz="1800" kern="1400" dirty="0" err="1">
                <a:effectLst/>
                <a:latin typeface="Times New Roman" panose="02020603050405020304" pitchFamily="18" charset="0"/>
                <a:ea typeface="Calibri" panose="020F0502020204030204" pitchFamily="34" charset="0"/>
              </a:rPr>
              <a:t>min_samples</a:t>
            </a:r>
            <a:r>
              <a:rPr lang="en-US" sz="1800" kern="1400" dirty="0">
                <a:effectLst/>
                <a:latin typeface="Times New Roman" panose="02020603050405020304" pitchFamily="18" charset="0"/>
                <a:ea typeface="Calibri" panose="020F0502020204030204" pitchFamily="34" charset="0"/>
              </a:rPr>
              <a:t> = 5 in the notebook. Under these parameters, DBSCAN identified nine clusters (excluding noise), with one substantial noise group capturing outlier customers who did not belong to any dense region. Although internal metrics could not be computed due to the irregular cluster count and presence of noise, visualizations confirmed that DBSCAN successfully delineated non-spherical, unevenly distributed clusters while isolating outliers along sparse data regions. </a:t>
            </a:r>
          </a:p>
          <a:p>
            <a:r>
              <a:rPr lang="en-US" sz="1800" kern="1400" dirty="0">
                <a:effectLst/>
                <a:latin typeface="Times New Roman" panose="02020603050405020304" pitchFamily="18" charset="0"/>
                <a:ea typeface="Calibri" panose="020F0502020204030204" pitchFamily="34" charset="0"/>
              </a:rPr>
              <a:t> The cluster profile summary showed that typical DBSCAN groupings corresponded to young, high-spending customers (mean Age ≈ 25 years, Spending ≈ 74–75) and older, moderate-income, average-spending customers (mean Age ≈ 49–57 years, Income ≈ $52–62 k, Spending ≈ 48–50) . As highlighted by Mehta et al. (2020), density-based algorithms like DBSCAN excel in detecting arbitrarily shaped clusters and filtering out outliers, a property that strengthens their utility for anomaly detection in customer analytics. </a:t>
            </a:r>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8</a:t>
            </a:fld>
            <a:endParaRPr lang="en-US" noProof="0" dirty="0"/>
          </a:p>
        </p:txBody>
      </p:sp>
    </p:spTree>
    <p:extLst>
      <p:ext uri="{BB962C8B-B14F-4D97-AF65-F5344CB8AC3E}">
        <p14:creationId xmlns:p14="http://schemas.microsoft.com/office/powerpoint/2010/main" val="20585643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0"/>
              </a:spcAft>
            </a:pPr>
            <a:r>
              <a:rPr lang="en-US" sz="1800" kern="1400" dirty="0">
                <a:effectLst/>
                <a:latin typeface="Times New Roman" panose="02020603050405020304" pitchFamily="18" charset="0"/>
                <a:ea typeface="Calibri" panose="020F0502020204030204" pitchFamily="34" charset="0"/>
              </a:rPr>
              <a:t>GMM is a probabilistic model assuming data originates from a mixture of Gaussian distributions, where each cluster corresponds to a Gaussian component characterized by its mean and covariance matrix. Expectation-Maximization (EM) is used to iteratively estimate parameters until the model converges. In the notebook, a five-component GMM was applied, producing a Silhouette Score of 0.222, Davies–Bouldin Index of 1.211, and </a:t>
            </a:r>
            <a:r>
              <a:rPr lang="en-US" sz="1800" kern="1400" dirty="0" err="1">
                <a:effectLst/>
                <a:latin typeface="Times New Roman" panose="02020603050405020304" pitchFamily="18" charset="0"/>
                <a:ea typeface="Calibri" panose="020F0502020204030204" pitchFamily="34" charset="0"/>
              </a:rPr>
              <a:t>Calinski</a:t>
            </a:r>
            <a:r>
              <a:rPr lang="en-US" sz="1800" kern="1400" dirty="0">
                <a:effectLst/>
                <a:latin typeface="Times New Roman" panose="02020603050405020304" pitchFamily="18" charset="0"/>
                <a:ea typeface="Calibri" panose="020F0502020204030204" pitchFamily="34" charset="0"/>
              </a:rPr>
              <a:t>–</a:t>
            </a:r>
            <a:r>
              <a:rPr lang="en-US" sz="1800" kern="1400" dirty="0" err="1">
                <a:effectLst/>
                <a:latin typeface="Times New Roman" panose="02020603050405020304" pitchFamily="18" charset="0"/>
                <a:ea typeface="Calibri" panose="020F0502020204030204" pitchFamily="34" charset="0"/>
              </a:rPr>
              <a:t>Harabasz</a:t>
            </a:r>
            <a:r>
              <a:rPr lang="en-US" sz="1800" kern="1400" dirty="0">
                <a:effectLst/>
                <a:latin typeface="Times New Roman" panose="02020603050405020304" pitchFamily="18" charset="0"/>
                <a:ea typeface="Calibri" panose="020F0502020204030204" pitchFamily="34" charset="0"/>
              </a:rPr>
              <a:t> Score of 45.82, indicating moderately cohesive but flexible clusters with smooth transitions between groups. This result reflects the theoretical strengths of model-based clustering as described by Hastie, </a:t>
            </a:r>
            <a:r>
              <a:rPr lang="en-US" sz="1800" kern="1400" dirty="0" err="1">
                <a:effectLst/>
                <a:latin typeface="Times New Roman" panose="02020603050405020304" pitchFamily="18" charset="0"/>
                <a:ea typeface="Calibri" panose="020F0502020204030204" pitchFamily="34" charset="0"/>
              </a:rPr>
              <a:t>Tibshirani</a:t>
            </a:r>
            <a:r>
              <a:rPr lang="en-US" sz="1800" kern="1400" dirty="0">
                <a:effectLst/>
                <a:latin typeface="Times New Roman" panose="02020603050405020304" pitchFamily="18" charset="0"/>
                <a:ea typeface="Calibri" panose="020F0502020204030204" pitchFamily="34" charset="0"/>
              </a:rPr>
              <a:t>, and Friedman (2009), who emphasize mixture modeling for probabilistic segmentation. The probabilistic nature of GMM enabled overlapping boundaries between customer segments, reflecting real-world shopping behavior more effectively than hard-partitioning methods. Cluster profiling revealed distinct Gaussian-based groupings, such as a younger, high-income, high-spending cluster (mean Age ≈ 28 years, Income ≈ $62 k, Spending ≈ 72) and a mid-aged, moderate-income, low-spending group (mean Age ≈ 49 years, Income ≈ $44 k, Spending ≈ 56) . These soft, interpretable memberships illustrate GMM’s advantage in capturing nuanced spending patterns among mall customers, even when boundaries between behavioral groups are not sharply defined.</a:t>
            </a:r>
            <a:r>
              <a:rPr lang="en-US" dirty="0">
                <a:effectLst/>
              </a:rPr>
              <a:t> </a:t>
            </a:r>
            <a:endParaRPr lang="en-US" b="0"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9</a:t>
            </a:fld>
            <a:endParaRPr lang="en-US" noProof="0" dirty="0"/>
          </a:p>
        </p:txBody>
      </p:sp>
    </p:spTree>
    <p:extLst>
      <p:ext uri="{BB962C8B-B14F-4D97-AF65-F5344CB8AC3E}">
        <p14:creationId xmlns:p14="http://schemas.microsoft.com/office/powerpoint/2010/main" val="17276790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6">
            <a:lumMod val="50000"/>
          </a:schemeClr>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10FBCDE-EE59-33A6-32CA-9F6279AA435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2700"/>
            <a:ext cx="12192000" cy="6858000"/>
          </a:xfrm>
          <a:prstGeom prst="rect">
            <a:avLst/>
          </a:prstGeom>
        </p:spPr>
      </p:pic>
      <p:pic>
        <p:nvPicPr>
          <p:cNvPr id="6" name="Graphic 5">
            <a:extLst>
              <a:ext uri="{FF2B5EF4-FFF2-40B4-BE49-F238E27FC236}">
                <a16:creationId xmlns:a16="http://schemas.microsoft.com/office/drawing/2014/main" id="{E45A58EF-738C-B1BA-F49A-84ADB68F8A88}"/>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49858"/>
          <a:stretch/>
        </p:blipFill>
        <p:spPr>
          <a:xfrm>
            <a:off x="8401354" y="9452"/>
            <a:ext cx="2286000" cy="1146248"/>
          </a:xfrm>
          <a:prstGeom prst="rect">
            <a:avLst/>
          </a:prstGeom>
        </p:spPr>
      </p:pic>
      <p:pic>
        <p:nvPicPr>
          <p:cNvPr id="7" name="Graphic 6">
            <a:extLst>
              <a:ext uri="{FF2B5EF4-FFF2-40B4-BE49-F238E27FC236}">
                <a16:creationId xmlns:a16="http://schemas.microsoft.com/office/drawing/2014/main" id="{37F78E2C-6843-1373-E993-79393D85843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49858"/>
          <a:stretch/>
        </p:blipFill>
        <p:spPr>
          <a:xfrm>
            <a:off x="10687351" y="9452"/>
            <a:ext cx="1504649" cy="1146248"/>
          </a:xfrm>
          <a:prstGeom prst="rect">
            <a:avLst/>
          </a:prstGeom>
        </p:spPr>
      </p:pic>
      <p:pic>
        <p:nvPicPr>
          <p:cNvPr id="8" name="Graphic 7">
            <a:extLst>
              <a:ext uri="{FF2B5EF4-FFF2-40B4-BE49-F238E27FC236}">
                <a16:creationId xmlns:a16="http://schemas.microsoft.com/office/drawing/2014/main" id="{9559DD38-C8CC-7B28-F492-ACB263A8147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9" name="Graphic 8">
            <a:extLst>
              <a:ext uri="{FF2B5EF4-FFF2-40B4-BE49-F238E27FC236}">
                <a16:creationId xmlns:a16="http://schemas.microsoft.com/office/drawing/2014/main" id="{8DEFF3B2-90E8-5D9B-CEA8-00B05000BF0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9BAE121A-5259-1180-7385-CE2C03431052}"/>
              </a:ext>
            </a:extLst>
          </p:cNvPr>
          <p:cNvSpPr>
            <a:spLocks noGrp="1"/>
          </p:cNvSpPr>
          <p:nvPr>
            <p:ph type="title"/>
          </p:nvPr>
        </p:nvSpPr>
        <p:spPr>
          <a:xfrm>
            <a:off x="841248" y="841248"/>
            <a:ext cx="10479024" cy="557784"/>
          </a:xfrm>
        </p:spPr>
        <p:txBody>
          <a:bodyPr anchor="t"/>
          <a:lstStyle>
            <a:lvl1pPr>
              <a:defRPr sz="2000" b="1" cap="all" spc="300" baseline="0">
                <a:solidFill>
                  <a:schemeClr val="bg1">
                    <a:lumMod val="95000"/>
                  </a:schemeClr>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B810682D-F26A-B1BF-CD97-BB8BD31B2F32}"/>
              </a:ext>
            </a:extLst>
          </p:cNvPr>
          <p:cNvSpPr>
            <a:spLocks noGrp="1"/>
          </p:cNvSpPr>
          <p:nvPr>
            <p:ph type="body" sz="quarter" idx="10"/>
          </p:nvPr>
        </p:nvSpPr>
        <p:spPr>
          <a:xfrm>
            <a:off x="841247" y="1536192"/>
            <a:ext cx="10479215" cy="4480560"/>
          </a:xfrm>
        </p:spPr>
        <p:txBody>
          <a:bodyPr/>
          <a:lstStyle>
            <a:lvl1pPr marL="0" indent="0">
              <a:lnSpc>
                <a:spcPct val="75000"/>
              </a:lnSpc>
              <a:buNone/>
              <a:defRPr sz="8000">
                <a:solidFill>
                  <a:schemeClr val="bg1">
                    <a:lumMod val="95000"/>
                  </a:schemeClr>
                </a:solidFill>
              </a:defRPr>
            </a:lvl1pPr>
          </a:lstStyle>
          <a:p>
            <a:pPr lvl="0"/>
            <a:r>
              <a:rPr lang="en-US" dirty="0"/>
              <a:t>Click to edit Master text styles</a:t>
            </a:r>
          </a:p>
        </p:txBody>
      </p:sp>
    </p:spTree>
    <p:extLst>
      <p:ext uri="{BB962C8B-B14F-4D97-AF65-F5344CB8AC3E}">
        <p14:creationId xmlns:p14="http://schemas.microsoft.com/office/powerpoint/2010/main" val="33588009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C5788EE-4EDA-20FA-8EB9-2F0639E8A2B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t="1" b="49999"/>
          <a:stretch/>
        </p:blipFill>
        <p:spPr>
          <a:xfrm>
            <a:off x="6096000" y="0"/>
            <a:ext cx="6095999" cy="3429000"/>
          </a:xfrm>
          <a:prstGeom prst="rect">
            <a:avLst/>
          </a:prstGeom>
        </p:spPr>
      </p:pic>
      <p:pic>
        <p:nvPicPr>
          <p:cNvPr id="8" name="Graphic 7">
            <a:extLst>
              <a:ext uri="{FF2B5EF4-FFF2-40B4-BE49-F238E27FC236}">
                <a16:creationId xmlns:a16="http://schemas.microsoft.com/office/drawing/2014/main" id="{9D053CA0-7A9F-FC49-AD3F-F3280344D76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0" name="Graphic 9">
            <a:extLst>
              <a:ext uri="{FF2B5EF4-FFF2-40B4-BE49-F238E27FC236}">
                <a16:creationId xmlns:a16="http://schemas.microsoft.com/office/drawing/2014/main" id="{767F6939-7B7E-F49F-8219-DC8CDAC85D5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11" name="Graphic 10">
            <a:extLst>
              <a:ext uri="{FF2B5EF4-FFF2-40B4-BE49-F238E27FC236}">
                <a16:creationId xmlns:a16="http://schemas.microsoft.com/office/drawing/2014/main" id="{FACCA700-291A-CD50-0CF3-749300C8D7A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2" name="Graphic 11">
            <a:extLst>
              <a:ext uri="{FF2B5EF4-FFF2-40B4-BE49-F238E27FC236}">
                <a16:creationId xmlns:a16="http://schemas.microsoft.com/office/drawing/2014/main" id="{0EFADD4D-8EF2-3DF8-F5F4-9459752D546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3" name="Graphic 12">
            <a:extLst>
              <a:ext uri="{FF2B5EF4-FFF2-40B4-BE49-F238E27FC236}">
                <a16:creationId xmlns:a16="http://schemas.microsoft.com/office/drawing/2014/main" id="{B5B36F67-81DA-36AC-5D17-0172FF5A70C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841248" y="1527048"/>
            <a:ext cx="10479024" cy="4498848"/>
          </a:xfrm>
        </p:spPr>
        <p:txBody>
          <a:bodyPr>
            <a:normAutofit/>
          </a:bodyPr>
          <a:lstStyle>
            <a:lvl1pPr marL="0" indent="0">
              <a:lnSpc>
                <a:spcPct val="90000"/>
              </a:lnSpc>
              <a:spcBef>
                <a:spcPts val="1000"/>
              </a:spcBef>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3163463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 with image 03">
    <p:bg>
      <p:bgPr>
        <a:solidFill>
          <a:schemeClr val="accent6">
            <a:lumMod val="50000"/>
          </a:schemeClr>
        </a:solidFill>
        <a:effectLst/>
      </p:bgPr>
    </p:bg>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7E35C9AB-B94F-CACD-3F8A-C5FE3B695994}"/>
              </a:ext>
            </a:extLst>
          </p:cNvPr>
          <p:cNvSpPr>
            <a:spLocks noGrp="1"/>
          </p:cNvSpPr>
          <p:nvPr>
            <p:ph type="pic" sz="quarter" idx="11"/>
          </p:nvPr>
        </p:nvSpPr>
        <p:spPr>
          <a:xfrm>
            <a:off x="6092952" y="0"/>
            <a:ext cx="6099048" cy="6876288"/>
          </a:xfrm>
          <a:solidFill>
            <a:schemeClr val="accent6">
              <a:lumMod val="75000"/>
            </a:schemeClr>
          </a:solidFill>
        </p:spPr>
        <p:txBody>
          <a:bodyPr/>
          <a:lstStyle>
            <a:lvl1pPr marL="0" indent="0" algn="l">
              <a:buNone/>
              <a:defRPr>
                <a:solidFill>
                  <a:schemeClr val="bg1"/>
                </a:solidFill>
              </a:defRPr>
            </a:lvl1pPr>
          </a:lstStyle>
          <a:p>
            <a:endParaRPr lang="en-US" dirty="0"/>
          </a:p>
        </p:txBody>
      </p:sp>
      <p:sp>
        <p:nvSpPr>
          <p:cNvPr id="124" name="Title 123">
            <a:extLst>
              <a:ext uri="{FF2B5EF4-FFF2-40B4-BE49-F238E27FC236}">
                <a16:creationId xmlns:a16="http://schemas.microsoft.com/office/drawing/2014/main" id="{5EF8E4BF-2FB4-FFDD-E565-805C476240FE}"/>
              </a:ext>
            </a:extLst>
          </p:cNvPr>
          <p:cNvSpPr>
            <a:spLocks noGrp="1"/>
          </p:cNvSpPr>
          <p:nvPr>
            <p:ph type="title"/>
          </p:nvPr>
        </p:nvSpPr>
        <p:spPr>
          <a:xfrm>
            <a:off x="841244" y="832104"/>
            <a:ext cx="6099048" cy="5219236"/>
          </a:xfrm>
        </p:spPr>
        <p:txBody>
          <a:bodyPr anchor="t"/>
          <a:lstStyle>
            <a:lvl1pPr>
              <a:lnSpc>
                <a:spcPct val="75000"/>
              </a:lnSpc>
              <a:defRPr sz="8000" b="0" spc="0" baseline="0">
                <a:solidFill>
                  <a:schemeClr val="bg1"/>
                </a:solidFill>
                <a:latin typeface="+mn-lt"/>
              </a:defRPr>
            </a:lvl1pPr>
          </a:lstStyle>
          <a:p>
            <a:r>
              <a:rPr lang="en-US" dirty="0"/>
              <a:t>Click to edit Master title style</a:t>
            </a:r>
          </a:p>
        </p:txBody>
      </p:sp>
      <p:sp>
        <p:nvSpPr>
          <p:cNvPr id="123" name="Text Placeholder 122">
            <a:extLst>
              <a:ext uri="{FF2B5EF4-FFF2-40B4-BE49-F238E27FC236}">
                <a16:creationId xmlns:a16="http://schemas.microsoft.com/office/drawing/2014/main" id="{25C59923-6546-AB3B-534C-22113CD9D671}"/>
              </a:ext>
            </a:extLst>
          </p:cNvPr>
          <p:cNvSpPr>
            <a:spLocks noGrp="1"/>
          </p:cNvSpPr>
          <p:nvPr>
            <p:ph type="body" sz="quarter" idx="15"/>
          </p:nvPr>
        </p:nvSpPr>
        <p:spPr>
          <a:xfrm>
            <a:off x="8401353" y="-1"/>
            <a:ext cx="3790650" cy="1155691"/>
          </a:xfrm>
          <a:custGeom>
            <a:avLst/>
            <a:gdLst>
              <a:gd name="connsiteX0" fmla="*/ 2293575 w 3790650"/>
              <a:gd name="connsiteY0" fmla="*/ 0 h 1155691"/>
              <a:gd name="connsiteX1" fmla="*/ 3790650 w 3790650"/>
              <a:gd name="connsiteY1" fmla="*/ 0 h 1155691"/>
              <a:gd name="connsiteX2" fmla="*/ 3790650 w 3790650"/>
              <a:gd name="connsiteY2" fmla="*/ 1098632 h 1155691"/>
              <a:gd name="connsiteX3" fmla="*/ 3775153 w 3790650"/>
              <a:gd name="connsiteY3" fmla="*/ 1104304 h 1155691"/>
              <a:gd name="connsiteX4" fmla="*/ 3435268 w 3790650"/>
              <a:gd name="connsiteY4" fmla="*/ 1155691 h 1155691"/>
              <a:gd name="connsiteX5" fmla="*/ 2292295 w 3790650"/>
              <a:gd name="connsiteY5" fmla="*/ 12701 h 1155691"/>
              <a:gd name="connsiteX6" fmla="*/ 1280 w 3790650"/>
              <a:gd name="connsiteY6" fmla="*/ 0 h 1155691"/>
              <a:gd name="connsiteX7" fmla="*/ 2284665 w 3790650"/>
              <a:gd name="connsiteY7" fmla="*/ 0 h 1155691"/>
              <a:gd name="connsiteX8" fmla="*/ 2285945 w 3790650"/>
              <a:gd name="connsiteY8" fmla="*/ 12701 h 1155691"/>
              <a:gd name="connsiteX9" fmla="*/ 1142973 w 3790650"/>
              <a:gd name="connsiteY9" fmla="*/ 1155691 h 1155691"/>
              <a:gd name="connsiteX10" fmla="*/ 0 w 3790650"/>
              <a:gd name="connsiteY10" fmla="*/ 12701 h 1155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90650" h="1155691">
                <a:moveTo>
                  <a:pt x="2293575" y="0"/>
                </a:moveTo>
                <a:lnTo>
                  <a:pt x="3790650" y="0"/>
                </a:lnTo>
                <a:lnTo>
                  <a:pt x="3790650" y="1098632"/>
                </a:lnTo>
                <a:lnTo>
                  <a:pt x="3775153" y="1104304"/>
                </a:lnTo>
                <a:cubicBezTo>
                  <a:pt x="3667783" y="1137700"/>
                  <a:pt x="3553627" y="1155691"/>
                  <a:pt x="3435268" y="1155691"/>
                </a:cubicBezTo>
                <a:cubicBezTo>
                  <a:pt x="2804021" y="1155691"/>
                  <a:pt x="2292295" y="643957"/>
                  <a:pt x="2292295" y="12701"/>
                </a:cubicBezTo>
                <a:close/>
                <a:moveTo>
                  <a:pt x="1280" y="0"/>
                </a:moveTo>
                <a:lnTo>
                  <a:pt x="2284665" y="0"/>
                </a:lnTo>
                <a:lnTo>
                  <a:pt x="2285945" y="12701"/>
                </a:lnTo>
                <a:cubicBezTo>
                  <a:pt x="2285945" y="643957"/>
                  <a:pt x="1774219" y="1155691"/>
                  <a:pt x="1142973" y="1155691"/>
                </a:cubicBezTo>
                <a:cubicBezTo>
                  <a:pt x="511726" y="1155691"/>
                  <a:pt x="0" y="643957"/>
                  <a:pt x="0" y="12701"/>
                </a:cubicBezTo>
                <a:close/>
              </a:path>
            </a:pathLst>
          </a:custGeom>
          <a:solidFill>
            <a:schemeClr val="accent6">
              <a:lumMod val="75000"/>
              <a:alpha val="25000"/>
            </a:schemeClr>
          </a:solidFill>
        </p:spPr>
        <p:txBody>
          <a:bodyPr wrap="square">
            <a:noAutofit/>
          </a:bodyPr>
          <a:lstStyle>
            <a:lvl1pPr>
              <a:defRPr>
                <a:noFill/>
              </a:defRPr>
            </a:lvl1pPr>
          </a:lstStyle>
          <a:p>
            <a:pPr lvl="0"/>
            <a:endParaRPr lang="en-US" dirty="0"/>
          </a:p>
        </p:txBody>
      </p:sp>
      <p:sp>
        <p:nvSpPr>
          <p:cNvPr id="48" name="Text Placeholder 47">
            <a:extLst>
              <a:ext uri="{FF2B5EF4-FFF2-40B4-BE49-F238E27FC236}">
                <a16:creationId xmlns:a16="http://schemas.microsoft.com/office/drawing/2014/main" id="{880C9A0C-95B8-C535-9B78-63FDB782BE10}"/>
              </a:ext>
            </a:extLst>
          </p:cNvPr>
          <p:cNvSpPr>
            <a:spLocks noGrp="1"/>
          </p:cNvSpPr>
          <p:nvPr>
            <p:ph type="body" sz="quarter" idx="12"/>
          </p:nvPr>
        </p:nvSpPr>
        <p:spPr>
          <a:xfrm>
            <a:off x="-3" y="5727700"/>
            <a:ext cx="12192003" cy="1130300"/>
          </a:xfrm>
          <a:custGeom>
            <a:avLst/>
            <a:gdLst>
              <a:gd name="connsiteX0" fmla="*/ 11823828 w 12192003"/>
              <a:gd name="connsiteY0" fmla="*/ 0 h 1130300"/>
              <a:gd name="connsiteX1" fmla="*/ 12163721 w 12192003"/>
              <a:gd name="connsiteY1" fmla="*/ 51387 h 1130300"/>
              <a:gd name="connsiteX2" fmla="*/ 12192003 w 12192003"/>
              <a:gd name="connsiteY2" fmla="*/ 61738 h 1130300"/>
              <a:gd name="connsiteX3" fmla="*/ 12192003 w 12192003"/>
              <a:gd name="connsiteY3" fmla="*/ 1130300 h 1130300"/>
              <a:gd name="connsiteX4" fmla="*/ 10681469 w 12192003"/>
              <a:gd name="connsiteY4" fmla="*/ 1130300 h 1130300"/>
              <a:gd name="connsiteX5" fmla="*/ 10686729 w 12192003"/>
              <a:gd name="connsiteY5" fmla="*/ 1026126 h 1130300"/>
              <a:gd name="connsiteX6" fmla="*/ 11823828 w 12192003"/>
              <a:gd name="connsiteY6" fmla="*/ 0 h 1130300"/>
              <a:gd name="connsiteX7" fmla="*/ 9531478 w 12192003"/>
              <a:gd name="connsiteY7" fmla="*/ 0 h 1130300"/>
              <a:gd name="connsiteX8" fmla="*/ 10668577 w 12192003"/>
              <a:gd name="connsiteY8" fmla="*/ 1026126 h 1130300"/>
              <a:gd name="connsiteX9" fmla="*/ 10673837 w 12192003"/>
              <a:gd name="connsiteY9" fmla="*/ 1130300 h 1130300"/>
              <a:gd name="connsiteX10" fmla="*/ 8389119 w 12192003"/>
              <a:gd name="connsiteY10" fmla="*/ 1130300 h 1130300"/>
              <a:gd name="connsiteX11" fmla="*/ 8394379 w 12192003"/>
              <a:gd name="connsiteY11" fmla="*/ 1026126 h 1130300"/>
              <a:gd name="connsiteX12" fmla="*/ 9531478 w 12192003"/>
              <a:gd name="connsiteY12" fmla="*/ 0 h 1130300"/>
              <a:gd name="connsiteX13" fmla="*/ 7239129 w 12192003"/>
              <a:gd name="connsiteY13" fmla="*/ 0 h 1130300"/>
              <a:gd name="connsiteX14" fmla="*/ 8376227 w 12192003"/>
              <a:gd name="connsiteY14" fmla="*/ 1026126 h 1130300"/>
              <a:gd name="connsiteX15" fmla="*/ 8381487 w 12192003"/>
              <a:gd name="connsiteY15" fmla="*/ 1130300 h 1130300"/>
              <a:gd name="connsiteX16" fmla="*/ 6096769 w 12192003"/>
              <a:gd name="connsiteY16" fmla="*/ 1130300 h 1130300"/>
              <a:gd name="connsiteX17" fmla="*/ 6102029 w 12192003"/>
              <a:gd name="connsiteY17" fmla="*/ 1026126 h 1130300"/>
              <a:gd name="connsiteX18" fmla="*/ 7239129 w 12192003"/>
              <a:gd name="connsiteY18" fmla="*/ 0 h 1130300"/>
              <a:gd name="connsiteX19" fmla="*/ 4946780 w 12192003"/>
              <a:gd name="connsiteY19" fmla="*/ 0 h 1130300"/>
              <a:gd name="connsiteX20" fmla="*/ 6083878 w 12192003"/>
              <a:gd name="connsiteY20" fmla="*/ 1026126 h 1130300"/>
              <a:gd name="connsiteX21" fmla="*/ 6089139 w 12192003"/>
              <a:gd name="connsiteY21" fmla="*/ 1130300 h 1130300"/>
              <a:gd name="connsiteX22" fmla="*/ 3804423 w 12192003"/>
              <a:gd name="connsiteY22" fmla="*/ 1130300 h 1130300"/>
              <a:gd name="connsiteX23" fmla="*/ 3809684 w 12192003"/>
              <a:gd name="connsiteY23" fmla="*/ 1026126 h 1130300"/>
              <a:gd name="connsiteX24" fmla="*/ 4946780 w 12192003"/>
              <a:gd name="connsiteY24" fmla="*/ 0 h 1130300"/>
              <a:gd name="connsiteX25" fmla="*/ 2654431 w 12192003"/>
              <a:gd name="connsiteY25" fmla="*/ 0 h 1130300"/>
              <a:gd name="connsiteX26" fmla="*/ 3791530 w 12192003"/>
              <a:gd name="connsiteY26" fmla="*/ 1026126 h 1130300"/>
              <a:gd name="connsiteX27" fmla="*/ 3796791 w 12192003"/>
              <a:gd name="connsiteY27" fmla="*/ 1130300 h 1130300"/>
              <a:gd name="connsiteX28" fmla="*/ 1512072 w 12192003"/>
              <a:gd name="connsiteY28" fmla="*/ 1130300 h 1130300"/>
              <a:gd name="connsiteX29" fmla="*/ 1517332 w 12192003"/>
              <a:gd name="connsiteY29" fmla="*/ 1026126 h 1130300"/>
              <a:gd name="connsiteX30" fmla="*/ 2654431 w 12192003"/>
              <a:gd name="connsiteY30" fmla="*/ 0 h 1130300"/>
              <a:gd name="connsiteX31" fmla="*/ 362080 w 12192003"/>
              <a:gd name="connsiteY31" fmla="*/ 0 h 1130300"/>
              <a:gd name="connsiteX32" fmla="*/ 1499179 w 12192003"/>
              <a:gd name="connsiteY32" fmla="*/ 1026126 h 1130300"/>
              <a:gd name="connsiteX33" fmla="*/ 1504439 w 12192003"/>
              <a:gd name="connsiteY33" fmla="*/ 1130300 h 1130300"/>
              <a:gd name="connsiteX34" fmla="*/ 0 w 12192003"/>
              <a:gd name="connsiteY34" fmla="*/ 1130300 h 1130300"/>
              <a:gd name="connsiteX35" fmla="*/ 0 w 12192003"/>
              <a:gd name="connsiteY35" fmla="*/ 59507 h 1130300"/>
              <a:gd name="connsiteX36" fmla="*/ 22187 w 12192003"/>
              <a:gd name="connsiteY36" fmla="*/ 51387 h 1130300"/>
              <a:gd name="connsiteX37" fmla="*/ 362080 w 12192003"/>
              <a:gd name="connsiteY37" fmla="*/ 0 h 113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3" h="1130300">
                <a:moveTo>
                  <a:pt x="11823828" y="0"/>
                </a:moveTo>
                <a:cubicBezTo>
                  <a:pt x="11942189" y="0"/>
                  <a:pt x="12056349" y="17991"/>
                  <a:pt x="12163721" y="51387"/>
                </a:cubicBezTo>
                <a:lnTo>
                  <a:pt x="12192003" y="61738"/>
                </a:lnTo>
                <a:lnTo>
                  <a:pt x="12192003" y="1130300"/>
                </a:lnTo>
                <a:lnTo>
                  <a:pt x="10681469" y="1130300"/>
                </a:lnTo>
                <a:lnTo>
                  <a:pt x="10686729" y="1026126"/>
                </a:lnTo>
                <a:cubicBezTo>
                  <a:pt x="10745262" y="449767"/>
                  <a:pt x="11232021" y="0"/>
                  <a:pt x="11823828" y="0"/>
                </a:cubicBezTo>
                <a:close/>
                <a:moveTo>
                  <a:pt x="9531478" y="0"/>
                </a:moveTo>
                <a:cubicBezTo>
                  <a:pt x="10123285" y="0"/>
                  <a:pt x="10610044" y="449767"/>
                  <a:pt x="10668577" y="1026126"/>
                </a:cubicBezTo>
                <a:lnTo>
                  <a:pt x="10673837" y="1130300"/>
                </a:lnTo>
                <a:lnTo>
                  <a:pt x="8389119" y="1130300"/>
                </a:lnTo>
                <a:lnTo>
                  <a:pt x="8394379" y="1026126"/>
                </a:lnTo>
                <a:cubicBezTo>
                  <a:pt x="8452912" y="449767"/>
                  <a:pt x="8939671" y="0"/>
                  <a:pt x="9531478" y="0"/>
                </a:cubicBezTo>
                <a:close/>
                <a:moveTo>
                  <a:pt x="7239129" y="0"/>
                </a:moveTo>
                <a:cubicBezTo>
                  <a:pt x="7830936" y="0"/>
                  <a:pt x="8317694" y="449767"/>
                  <a:pt x="8376227" y="1026126"/>
                </a:cubicBezTo>
                <a:lnTo>
                  <a:pt x="8381487" y="1130300"/>
                </a:lnTo>
                <a:lnTo>
                  <a:pt x="6096769" y="1130300"/>
                </a:lnTo>
                <a:lnTo>
                  <a:pt x="6102029" y="1026126"/>
                </a:lnTo>
                <a:cubicBezTo>
                  <a:pt x="6160563" y="449767"/>
                  <a:pt x="6647322" y="0"/>
                  <a:pt x="7239129" y="0"/>
                </a:cubicBezTo>
                <a:close/>
                <a:moveTo>
                  <a:pt x="4946780" y="0"/>
                </a:moveTo>
                <a:cubicBezTo>
                  <a:pt x="5538587" y="0"/>
                  <a:pt x="6025345" y="449767"/>
                  <a:pt x="6083878" y="1026126"/>
                </a:cubicBezTo>
                <a:lnTo>
                  <a:pt x="6089139" y="1130300"/>
                </a:lnTo>
                <a:lnTo>
                  <a:pt x="3804423" y="1130300"/>
                </a:lnTo>
                <a:lnTo>
                  <a:pt x="3809684" y="1026126"/>
                </a:lnTo>
                <a:cubicBezTo>
                  <a:pt x="3868216" y="449767"/>
                  <a:pt x="4354972" y="0"/>
                  <a:pt x="4946780" y="0"/>
                </a:cubicBezTo>
                <a:close/>
                <a:moveTo>
                  <a:pt x="2654431" y="0"/>
                </a:moveTo>
                <a:cubicBezTo>
                  <a:pt x="3246238" y="0"/>
                  <a:pt x="3732997" y="449767"/>
                  <a:pt x="3791530" y="1026126"/>
                </a:cubicBezTo>
                <a:lnTo>
                  <a:pt x="3796791" y="1130300"/>
                </a:lnTo>
                <a:lnTo>
                  <a:pt x="1512072" y="1130300"/>
                </a:lnTo>
                <a:lnTo>
                  <a:pt x="1517332" y="1026126"/>
                </a:lnTo>
                <a:cubicBezTo>
                  <a:pt x="1575865" y="449767"/>
                  <a:pt x="2062624" y="0"/>
                  <a:pt x="2654431" y="0"/>
                </a:cubicBezTo>
                <a:close/>
                <a:moveTo>
                  <a:pt x="362080" y="0"/>
                </a:moveTo>
                <a:cubicBezTo>
                  <a:pt x="953887" y="0"/>
                  <a:pt x="1440646" y="449767"/>
                  <a:pt x="1499179" y="1026126"/>
                </a:cubicBezTo>
                <a:lnTo>
                  <a:pt x="1504439" y="1130300"/>
                </a:lnTo>
                <a:lnTo>
                  <a:pt x="0" y="1130300"/>
                </a:lnTo>
                <a:lnTo>
                  <a:pt x="0" y="59507"/>
                </a:lnTo>
                <a:lnTo>
                  <a:pt x="22187" y="51387"/>
                </a:lnTo>
                <a:cubicBezTo>
                  <a:pt x="129559" y="17991"/>
                  <a:pt x="243719" y="0"/>
                  <a:pt x="362080" y="0"/>
                </a:cubicBezTo>
                <a:close/>
              </a:path>
            </a:pathLst>
          </a:custGeom>
          <a:solidFill>
            <a:schemeClr val="accent6">
              <a:lumMod val="75000"/>
              <a:alpha val="25000"/>
            </a:schemeClr>
          </a:solidFill>
        </p:spPr>
        <p:txBody>
          <a:bodyPr wrap="square">
            <a:noAutofit/>
          </a:bodyPr>
          <a:lstStyle>
            <a:lvl1pPr>
              <a:defRPr>
                <a:noFill/>
              </a:defRPr>
            </a:lvl1pPr>
          </a:lstStyle>
          <a:p>
            <a:pPr lvl="0"/>
            <a:endParaRPr lang="en-US" dirty="0"/>
          </a:p>
        </p:txBody>
      </p:sp>
      <p:sp>
        <p:nvSpPr>
          <p:cNvPr id="62" name="Text Placeholder 61">
            <a:extLst>
              <a:ext uri="{FF2B5EF4-FFF2-40B4-BE49-F238E27FC236}">
                <a16:creationId xmlns:a16="http://schemas.microsoft.com/office/drawing/2014/main" id="{70972619-C968-1257-58C9-0DC661642915}"/>
              </a:ext>
            </a:extLst>
          </p:cNvPr>
          <p:cNvSpPr>
            <a:spLocks noGrp="1"/>
          </p:cNvSpPr>
          <p:nvPr>
            <p:ph type="body" sz="quarter" idx="13"/>
          </p:nvPr>
        </p:nvSpPr>
        <p:spPr>
          <a:xfrm>
            <a:off x="0" y="5724189"/>
            <a:ext cx="1503729" cy="1133811"/>
          </a:xfrm>
          <a:custGeom>
            <a:avLst/>
            <a:gdLst>
              <a:gd name="connsiteX0" fmla="*/ 367995 w 1503729"/>
              <a:gd name="connsiteY0" fmla="*/ 19 h 1133811"/>
              <a:gd name="connsiteX1" fmla="*/ 1481576 w 1503729"/>
              <a:gd name="connsiteY1" fmla="*/ 913359 h 1133811"/>
              <a:gd name="connsiteX2" fmla="*/ 1503729 w 1503729"/>
              <a:gd name="connsiteY2" fmla="*/ 1133811 h 1133811"/>
              <a:gd name="connsiteX3" fmla="*/ 1371482 w 1503729"/>
              <a:gd name="connsiteY3" fmla="*/ 1133811 h 1133811"/>
              <a:gd name="connsiteX4" fmla="*/ 1275407 w 1503729"/>
              <a:gd name="connsiteY4" fmla="*/ 1118667 h 1133811"/>
              <a:gd name="connsiteX5" fmla="*/ 367995 w 1503729"/>
              <a:gd name="connsiteY5" fmla="*/ 19 h 1133811"/>
              <a:gd name="connsiteX6" fmla="*/ 367996 w 1503729"/>
              <a:gd name="connsiteY6" fmla="*/ 0 h 1133811"/>
              <a:gd name="connsiteX7" fmla="*/ 33218 w 1503729"/>
              <a:gd name="connsiteY7" fmla="*/ 808204 h 1133811"/>
              <a:gd name="connsiteX8" fmla="*/ 0 w 1503729"/>
              <a:gd name="connsiteY8" fmla="*/ 838393 h 1133811"/>
              <a:gd name="connsiteX9" fmla="*/ 0 w 1503729"/>
              <a:gd name="connsiteY9" fmla="*/ 61671 h 1133811"/>
              <a:gd name="connsiteX10" fmla="*/ 28102 w 1503729"/>
              <a:gd name="connsiteY10" fmla="*/ 51386 h 1133811"/>
              <a:gd name="connsiteX11" fmla="*/ 367996 w 1503729"/>
              <a:gd name="connsiteY11" fmla="*/ 0 h 113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3729" h="1133811">
                <a:moveTo>
                  <a:pt x="367995" y="19"/>
                </a:moveTo>
                <a:cubicBezTo>
                  <a:pt x="917788" y="3008"/>
                  <a:pt x="1375686" y="394157"/>
                  <a:pt x="1481576" y="913359"/>
                </a:cubicBezTo>
                <a:lnTo>
                  <a:pt x="1503729" y="1133811"/>
                </a:lnTo>
                <a:lnTo>
                  <a:pt x="1371482" y="1133811"/>
                </a:lnTo>
                <a:lnTo>
                  <a:pt x="1275407" y="1118667"/>
                </a:lnTo>
                <a:cubicBezTo>
                  <a:pt x="757177" y="1010082"/>
                  <a:pt x="368000" y="550498"/>
                  <a:pt x="367995" y="19"/>
                </a:cubicBezTo>
                <a:close/>
                <a:moveTo>
                  <a:pt x="367996" y="0"/>
                </a:moveTo>
                <a:cubicBezTo>
                  <a:pt x="367996" y="315623"/>
                  <a:pt x="240061" y="601366"/>
                  <a:pt x="33218" y="808204"/>
                </a:cubicBezTo>
                <a:lnTo>
                  <a:pt x="0" y="838393"/>
                </a:lnTo>
                <a:lnTo>
                  <a:pt x="0" y="61671"/>
                </a:lnTo>
                <a:lnTo>
                  <a:pt x="28102" y="51386"/>
                </a:lnTo>
                <a:cubicBezTo>
                  <a:pt x="135475" y="17991"/>
                  <a:pt x="249634" y="0"/>
                  <a:pt x="367996" y="0"/>
                </a:cubicBezTo>
                <a:close/>
              </a:path>
            </a:pathLst>
          </a:custGeom>
          <a:solidFill>
            <a:schemeClr val="accent6">
              <a:lumMod val="60000"/>
              <a:lumOff val="40000"/>
              <a:alpha val="20000"/>
            </a:schemeClr>
          </a:solidFill>
          <a:ln w="4154" cap="flat">
            <a:noFill/>
            <a:prstDash val="solid"/>
            <a:miter/>
          </a:ln>
        </p:spPr>
        <p:txBody>
          <a:bodyPr wrap="square">
            <a:noAutofit/>
          </a:bodyPr>
          <a:lstStyle>
            <a:lvl1pPr>
              <a:defRPr>
                <a:noFill/>
              </a:defRPr>
            </a:lvl1pPr>
          </a:lstStyle>
          <a:p>
            <a:pPr lvl="0"/>
            <a:endParaRPr lang="en-US" dirty="0"/>
          </a:p>
        </p:txBody>
      </p:sp>
      <p:sp>
        <p:nvSpPr>
          <p:cNvPr id="93" name="Text Placeholder 92">
            <a:extLst>
              <a:ext uri="{FF2B5EF4-FFF2-40B4-BE49-F238E27FC236}">
                <a16:creationId xmlns:a16="http://schemas.microsoft.com/office/drawing/2014/main" id="{0A4A3873-48BC-94DF-6006-FC7F81660A5D}"/>
              </a:ext>
            </a:extLst>
          </p:cNvPr>
          <p:cNvSpPr>
            <a:spLocks noGrp="1"/>
          </p:cNvSpPr>
          <p:nvPr>
            <p:ph type="body" sz="quarter" idx="14"/>
          </p:nvPr>
        </p:nvSpPr>
        <p:spPr>
          <a:xfrm>
            <a:off x="8401353" y="0"/>
            <a:ext cx="3790647" cy="1143002"/>
          </a:xfrm>
          <a:custGeom>
            <a:avLst/>
            <a:gdLst>
              <a:gd name="connsiteX0" fmla="*/ 3790647 w 3790647"/>
              <a:gd name="connsiteY0" fmla="*/ 304585 h 1143002"/>
              <a:gd name="connsiteX1" fmla="*/ 3790647 w 3790647"/>
              <a:gd name="connsiteY1" fmla="*/ 1081329 h 1143002"/>
              <a:gd name="connsiteX2" fmla="*/ 3762543 w 3790647"/>
              <a:gd name="connsiteY2" fmla="*/ 1091615 h 1143002"/>
              <a:gd name="connsiteX3" fmla="*/ 3422649 w 3790647"/>
              <a:gd name="connsiteY3" fmla="*/ 1143002 h 1143002"/>
              <a:gd name="connsiteX4" fmla="*/ 3757427 w 3790647"/>
              <a:gd name="connsiteY4" fmla="*/ 334777 h 1143002"/>
              <a:gd name="connsiteX5" fmla="*/ 2285997 w 3790647"/>
              <a:gd name="connsiteY5" fmla="*/ 17 h 1143002"/>
              <a:gd name="connsiteX6" fmla="*/ 3422650 w 3790647"/>
              <a:gd name="connsiteY6" fmla="*/ 1142983 h 1143002"/>
              <a:gd name="connsiteX7" fmla="*/ 2285997 w 3790647"/>
              <a:gd name="connsiteY7" fmla="*/ 17 h 1143002"/>
              <a:gd name="connsiteX8" fmla="*/ 0 w 3790647"/>
              <a:gd name="connsiteY8" fmla="*/ 17 h 1143002"/>
              <a:gd name="connsiteX9" fmla="*/ 1136650 w 3790647"/>
              <a:gd name="connsiteY9" fmla="*/ 1142983 h 1143002"/>
              <a:gd name="connsiteX10" fmla="*/ 0 w 3790647"/>
              <a:gd name="connsiteY10" fmla="*/ 17 h 1143002"/>
              <a:gd name="connsiteX11" fmla="*/ 2279650 w 3790647"/>
              <a:gd name="connsiteY11" fmla="*/ 0 h 1143002"/>
              <a:gd name="connsiteX12" fmla="*/ 1136650 w 3790647"/>
              <a:gd name="connsiteY12" fmla="*/ 1143002 h 1143002"/>
              <a:gd name="connsiteX13" fmla="*/ 2279650 w 3790647"/>
              <a:gd name="connsiteY13" fmla="*/ 0 h 114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0647" h="1143002">
                <a:moveTo>
                  <a:pt x="3790647" y="304585"/>
                </a:moveTo>
                <a:lnTo>
                  <a:pt x="3790647" y="1081329"/>
                </a:lnTo>
                <a:lnTo>
                  <a:pt x="3762543" y="1091615"/>
                </a:lnTo>
                <a:cubicBezTo>
                  <a:pt x="3655170" y="1125011"/>
                  <a:pt x="3541011" y="1143002"/>
                  <a:pt x="3422649" y="1143002"/>
                </a:cubicBezTo>
                <a:cubicBezTo>
                  <a:pt x="3422649" y="827371"/>
                  <a:pt x="3550584" y="541620"/>
                  <a:pt x="3757427" y="334777"/>
                </a:cubicBezTo>
                <a:close/>
                <a:moveTo>
                  <a:pt x="2285997" y="17"/>
                </a:moveTo>
                <a:cubicBezTo>
                  <a:pt x="2914332" y="3435"/>
                  <a:pt x="3422644" y="513848"/>
                  <a:pt x="3422650" y="1142983"/>
                </a:cubicBezTo>
                <a:cubicBezTo>
                  <a:pt x="2794315" y="1139567"/>
                  <a:pt x="2286006" y="629153"/>
                  <a:pt x="2285997" y="17"/>
                </a:cubicBezTo>
                <a:close/>
                <a:moveTo>
                  <a:pt x="0" y="17"/>
                </a:moveTo>
                <a:cubicBezTo>
                  <a:pt x="628334" y="3435"/>
                  <a:pt x="1136644" y="513848"/>
                  <a:pt x="1136650" y="1142983"/>
                </a:cubicBezTo>
                <a:cubicBezTo>
                  <a:pt x="508316" y="1139567"/>
                  <a:pt x="9" y="629153"/>
                  <a:pt x="0" y="17"/>
                </a:cubicBezTo>
                <a:close/>
                <a:moveTo>
                  <a:pt x="2279650" y="0"/>
                </a:moveTo>
                <a:cubicBezTo>
                  <a:pt x="2279650" y="631263"/>
                  <a:pt x="1767910" y="1143002"/>
                  <a:pt x="1136650" y="1143002"/>
                </a:cubicBezTo>
                <a:cubicBezTo>
                  <a:pt x="1136650" y="511739"/>
                  <a:pt x="1648390" y="0"/>
                  <a:pt x="2279650" y="0"/>
                </a:cubicBezTo>
                <a:close/>
              </a:path>
            </a:pathLst>
          </a:custGeom>
          <a:solidFill>
            <a:schemeClr val="accent6">
              <a:lumMod val="60000"/>
              <a:lumOff val="40000"/>
              <a:alpha val="20000"/>
            </a:schemeClr>
          </a:solidFill>
          <a:ln w="4154" cap="flat">
            <a:noFill/>
            <a:prstDash val="solid"/>
            <a:miter/>
          </a:ln>
        </p:spPr>
        <p:txBody>
          <a:bodyPr wrap="square">
            <a:noAutofit/>
          </a:bodyPr>
          <a:lstStyle>
            <a:lvl1pPr>
              <a:defRPr>
                <a:noFill/>
              </a:defRPr>
            </a:lvl1pPr>
          </a:lstStyle>
          <a:p>
            <a:pPr lvl="0"/>
            <a:endParaRPr lang="en-US" dirty="0"/>
          </a:p>
        </p:txBody>
      </p:sp>
      <p:pic>
        <p:nvPicPr>
          <p:cNvPr id="120" name="Graphic 119">
            <a:extLst>
              <a:ext uri="{FF2B5EF4-FFF2-40B4-BE49-F238E27FC236}">
                <a16:creationId xmlns:a16="http://schemas.microsoft.com/office/drawing/2014/main" id="{9C01A786-0C1A-6C4A-1466-1AE233D142AE}"/>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68908" b="83148"/>
          <a:stretch/>
        </p:blipFill>
        <p:spPr>
          <a:xfrm>
            <a:off x="8401354" y="12700"/>
            <a:ext cx="3790646" cy="1155700"/>
          </a:xfrm>
          <a:prstGeom prst="rect">
            <a:avLst/>
          </a:prstGeom>
        </p:spPr>
      </p:pic>
    </p:spTree>
    <p:extLst>
      <p:ext uri="{BB962C8B-B14F-4D97-AF65-F5344CB8AC3E}">
        <p14:creationId xmlns:p14="http://schemas.microsoft.com/office/powerpoint/2010/main" val="37409718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04">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0059F316-9319-477C-3BD8-C3B19F248AF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a:stretch/>
        </p:blipFill>
        <p:spPr>
          <a:xfrm>
            <a:off x="10687350" y="12700"/>
            <a:ext cx="1504649" cy="6858000"/>
          </a:xfrm>
          <a:prstGeom prst="rect">
            <a:avLst/>
          </a:prstGeom>
        </p:spPr>
      </p:pic>
      <p:pic>
        <p:nvPicPr>
          <p:cNvPr id="12" name="Graphic 11">
            <a:extLst>
              <a:ext uri="{FF2B5EF4-FFF2-40B4-BE49-F238E27FC236}">
                <a16:creationId xmlns:a16="http://schemas.microsoft.com/office/drawing/2014/main" id="{AEF98D51-D262-470D-2214-A8A0EDB7362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4584700"/>
            <a:ext cx="1504649" cy="2286000"/>
          </a:xfrm>
          <a:prstGeom prst="rect">
            <a:avLst/>
          </a:prstGeom>
        </p:spPr>
      </p:pic>
      <p:pic>
        <p:nvPicPr>
          <p:cNvPr id="13" name="Graphic 12">
            <a:extLst>
              <a:ext uri="{FF2B5EF4-FFF2-40B4-BE49-F238E27FC236}">
                <a16:creationId xmlns:a16="http://schemas.microsoft.com/office/drawing/2014/main" id="{3480B83D-EEC7-5C2D-9338-841D0054570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14" name="Graphic 13">
            <a:extLst>
              <a:ext uri="{FF2B5EF4-FFF2-40B4-BE49-F238E27FC236}">
                <a16:creationId xmlns:a16="http://schemas.microsoft.com/office/drawing/2014/main" id="{69BE97B1-E4D2-AA2A-1E85-0D5987351359}"/>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5" name="Graphic 14">
            <a:extLst>
              <a:ext uri="{FF2B5EF4-FFF2-40B4-BE49-F238E27FC236}">
                <a16:creationId xmlns:a16="http://schemas.microsoft.com/office/drawing/2014/main" id="{F227120C-DBC1-2EDA-E58C-E1DAD7E550F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7" name="Graphic 16">
            <a:extLst>
              <a:ext uri="{FF2B5EF4-FFF2-40B4-BE49-F238E27FC236}">
                <a16:creationId xmlns:a16="http://schemas.microsoft.com/office/drawing/2014/main" id="{3FDA3437-5725-1727-4B8A-FCE59556193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8" name="Graphic 17">
            <a:extLst>
              <a:ext uri="{FF2B5EF4-FFF2-40B4-BE49-F238E27FC236}">
                <a16:creationId xmlns:a16="http://schemas.microsoft.com/office/drawing/2014/main" id="{35C8D2AF-CEDF-4131-723C-91569E90C29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marL="0" indent="0">
              <a:lnSpc>
                <a:spcPct val="90000"/>
              </a:lnSpc>
              <a:spcAft>
                <a:spcPts val="1800"/>
              </a:spcAft>
              <a:buSzPct val="100000"/>
              <a:buNone/>
              <a:defRPr sz="2000" b="1"/>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91456" y="1536827"/>
            <a:ext cx="5650992" cy="4480560"/>
          </a:xfrm>
        </p:spPr>
        <p:txBody>
          <a:bodyPr>
            <a:normAutofit/>
          </a:bodyPr>
          <a:lstStyle>
            <a:lvl1pPr marL="457200" indent="-457200">
              <a:lnSpc>
                <a:spcPct val="90000"/>
              </a:lnSpc>
              <a:spcBef>
                <a:spcPts val="1000"/>
              </a:spcBef>
              <a:spcAft>
                <a:spcPts val="0"/>
              </a:spcAft>
              <a:buSzPct val="100000"/>
              <a:buFont typeface="+mj-lt"/>
              <a:buAutoNum type="arabicPeriod"/>
              <a:defRPr sz="2000"/>
            </a:lvl1pPr>
            <a:lvl2pPr marL="914400" indent="-457200">
              <a:buSzPct val="100000"/>
              <a:buFont typeface="+mj-lt"/>
              <a:buAutoNum type="alphaLcPeriod"/>
              <a:defRPr sz="2000"/>
            </a:lvl2pPr>
            <a:lvl3pPr marL="1371600" indent="-457200">
              <a:buSzPct val="100000"/>
              <a:buFont typeface="+mj-lt"/>
              <a:buAutoNum type="romanLcPeriod"/>
              <a:defRPr sz="1800"/>
            </a:lvl3pPr>
            <a:lvl4pPr marL="1828800" indent="-457200">
              <a:buSzPct val="100000"/>
              <a:buFont typeface="+mj-lt"/>
              <a:buAutoNum type="arabicParenR"/>
              <a:defRPr sz="1800"/>
            </a:lvl4pPr>
            <a:lvl5pPr marL="2286000" indent="-457200">
              <a:buSzPct val="100000"/>
              <a:buFont typeface="+mj-lt"/>
              <a:buAutoNum type="alphaLcParen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22846079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6">
            <a:lumMod val="50000"/>
          </a:schemeClr>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10FBCDE-EE59-33A6-32CA-9F6279AA435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2700"/>
            <a:ext cx="12192000" cy="6858000"/>
          </a:xfrm>
          <a:prstGeom prst="rect">
            <a:avLst/>
          </a:prstGeom>
        </p:spPr>
      </p:pic>
      <p:pic>
        <p:nvPicPr>
          <p:cNvPr id="6" name="Graphic 5">
            <a:extLst>
              <a:ext uri="{FF2B5EF4-FFF2-40B4-BE49-F238E27FC236}">
                <a16:creationId xmlns:a16="http://schemas.microsoft.com/office/drawing/2014/main" id="{E45A58EF-738C-B1BA-F49A-84ADB68F8A88}"/>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49858"/>
          <a:stretch/>
        </p:blipFill>
        <p:spPr>
          <a:xfrm>
            <a:off x="8401354" y="9452"/>
            <a:ext cx="2286000" cy="1146248"/>
          </a:xfrm>
          <a:prstGeom prst="rect">
            <a:avLst/>
          </a:prstGeom>
        </p:spPr>
      </p:pic>
      <p:pic>
        <p:nvPicPr>
          <p:cNvPr id="7" name="Graphic 6">
            <a:extLst>
              <a:ext uri="{FF2B5EF4-FFF2-40B4-BE49-F238E27FC236}">
                <a16:creationId xmlns:a16="http://schemas.microsoft.com/office/drawing/2014/main" id="{37F78E2C-6843-1373-E993-79393D85843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49858"/>
          <a:stretch/>
        </p:blipFill>
        <p:spPr>
          <a:xfrm>
            <a:off x="10687351" y="9452"/>
            <a:ext cx="1504649" cy="1146248"/>
          </a:xfrm>
          <a:prstGeom prst="rect">
            <a:avLst/>
          </a:prstGeom>
        </p:spPr>
      </p:pic>
      <p:pic>
        <p:nvPicPr>
          <p:cNvPr id="8" name="Graphic 7">
            <a:extLst>
              <a:ext uri="{FF2B5EF4-FFF2-40B4-BE49-F238E27FC236}">
                <a16:creationId xmlns:a16="http://schemas.microsoft.com/office/drawing/2014/main" id="{9559DD38-C8CC-7B28-F492-ACB263A8147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9" name="Graphic 8">
            <a:extLst>
              <a:ext uri="{FF2B5EF4-FFF2-40B4-BE49-F238E27FC236}">
                <a16:creationId xmlns:a16="http://schemas.microsoft.com/office/drawing/2014/main" id="{8DEFF3B2-90E8-5D9B-CEA8-00B05000BF0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13" name="Title 123">
            <a:extLst>
              <a:ext uri="{FF2B5EF4-FFF2-40B4-BE49-F238E27FC236}">
                <a16:creationId xmlns:a16="http://schemas.microsoft.com/office/drawing/2014/main" id="{0B9C7C4B-FC2C-5D51-5679-3D5ED85185DA}"/>
              </a:ext>
            </a:extLst>
          </p:cNvPr>
          <p:cNvSpPr>
            <a:spLocks noGrp="1"/>
          </p:cNvSpPr>
          <p:nvPr>
            <p:ph type="title"/>
          </p:nvPr>
        </p:nvSpPr>
        <p:spPr>
          <a:xfrm>
            <a:off x="841243" y="832104"/>
            <a:ext cx="10479088" cy="2587625"/>
          </a:xfrm>
        </p:spPr>
        <p:txBody>
          <a:bodyPr anchor="t"/>
          <a:lstStyle>
            <a:lvl1pPr>
              <a:lnSpc>
                <a:spcPct val="75000"/>
              </a:lnSpc>
              <a:defRPr sz="8000" b="0" spc="0" baseline="0">
                <a:solidFill>
                  <a:schemeClr val="bg1"/>
                </a:solidFill>
                <a:latin typeface="+mn-lt"/>
              </a:defRPr>
            </a:lvl1pPr>
          </a:lstStyle>
          <a:p>
            <a:r>
              <a:rPr lang="en-US" dirty="0"/>
              <a:t>Click to edit Master title style</a:t>
            </a:r>
          </a:p>
        </p:txBody>
      </p:sp>
      <p:sp>
        <p:nvSpPr>
          <p:cNvPr id="10" name="Text Placeholder 9">
            <a:extLst>
              <a:ext uri="{FF2B5EF4-FFF2-40B4-BE49-F238E27FC236}">
                <a16:creationId xmlns:a16="http://schemas.microsoft.com/office/drawing/2014/main" id="{C79F5B69-7199-E3E6-5554-6CC2207D48E4}"/>
              </a:ext>
            </a:extLst>
          </p:cNvPr>
          <p:cNvSpPr>
            <a:spLocks noGrp="1"/>
          </p:cNvSpPr>
          <p:nvPr>
            <p:ph type="body" sz="quarter" idx="11"/>
          </p:nvPr>
        </p:nvSpPr>
        <p:spPr>
          <a:xfrm>
            <a:off x="841375" y="3705309"/>
            <a:ext cx="10479088" cy="2587625"/>
          </a:xfrm>
        </p:spPr>
        <p:txBody>
          <a:bodyPr/>
          <a:lstStyle>
            <a:lvl1pPr marL="0" indent="0">
              <a:lnSpc>
                <a:spcPct val="130000"/>
              </a:lnSpc>
              <a:spcAft>
                <a:spcPts val="1000"/>
              </a:spcAft>
              <a:buNone/>
              <a:defRPr b="1" i="0" cap="all" spc="300" baseline="0">
                <a:solidFill>
                  <a:schemeClr val="bg1"/>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1430931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01">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A1EF8CAB-74EE-F5E0-2A98-D49729C5739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t="1" b="49999"/>
          <a:stretch/>
        </p:blipFill>
        <p:spPr>
          <a:xfrm>
            <a:off x="6096000" y="0"/>
            <a:ext cx="6095999" cy="3429000"/>
          </a:xfrm>
          <a:prstGeom prst="rect">
            <a:avLst/>
          </a:prstGeom>
        </p:spPr>
      </p:pic>
      <p:pic>
        <p:nvPicPr>
          <p:cNvPr id="6" name="Graphic 5">
            <a:extLst>
              <a:ext uri="{FF2B5EF4-FFF2-40B4-BE49-F238E27FC236}">
                <a16:creationId xmlns:a16="http://schemas.microsoft.com/office/drawing/2014/main" id="{8783521D-ED5D-D5DB-16FA-CD1B1203DF6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87659"/>
          <a:stretch/>
        </p:blipFill>
        <p:spPr>
          <a:xfrm>
            <a:off x="0" y="5731979"/>
            <a:ext cx="1504645" cy="1146408"/>
          </a:xfrm>
          <a:prstGeom prst="rect">
            <a:avLst/>
          </a:prstGeom>
        </p:spPr>
      </p:pic>
      <p:pic>
        <p:nvPicPr>
          <p:cNvPr id="7" name="Graphic 6">
            <a:extLst>
              <a:ext uri="{FF2B5EF4-FFF2-40B4-BE49-F238E27FC236}">
                <a16:creationId xmlns:a16="http://schemas.microsoft.com/office/drawing/2014/main" id="{9381EED1-F8B1-76DD-2AF9-959C65437FF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8" name="Graphic 7">
            <a:extLst>
              <a:ext uri="{FF2B5EF4-FFF2-40B4-BE49-F238E27FC236}">
                <a16:creationId xmlns:a16="http://schemas.microsoft.com/office/drawing/2014/main" id="{1D23ADF4-87AF-5693-9986-341478D502BD}"/>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9" name="Graphic 8">
            <a:extLst>
              <a:ext uri="{FF2B5EF4-FFF2-40B4-BE49-F238E27FC236}">
                <a16:creationId xmlns:a16="http://schemas.microsoft.com/office/drawing/2014/main" id="{2E5EE104-2241-C262-895C-BCA769134010}"/>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4" name="Content Placeholder 12">
            <a:extLst>
              <a:ext uri="{FF2B5EF4-FFF2-40B4-BE49-F238E27FC236}">
                <a16:creationId xmlns:a16="http://schemas.microsoft.com/office/drawing/2014/main" id="{19B7E7AC-A0E6-BE9A-4728-8FE036CF3538}"/>
              </a:ext>
            </a:extLst>
          </p:cNvPr>
          <p:cNvSpPr>
            <a:spLocks noGrp="1"/>
          </p:cNvSpPr>
          <p:nvPr>
            <p:ph sz="quarter" idx="13"/>
          </p:nvPr>
        </p:nvSpPr>
        <p:spPr>
          <a:xfrm>
            <a:off x="841248" y="1536827"/>
            <a:ext cx="6556375" cy="4479925"/>
          </a:xfrm>
        </p:spPr>
        <p:txBody>
          <a:bodyPr>
            <a:normAutofit/>
          </a:bodyPr>
          <a:lstStyle>
            <a:lvl1pPr>
              <a:lnSpc>
                <a:spcPct val="140000"/>
              </a:lnSpc>
              <a:spcAft>
                <a:spcPts val="0"/>
              </a:spcAft>
              <a:defRPr sz="2800"/>
            </a:lvl1pPr>
            <a:lvl2pPr>
              <a:defRPr sz="2800"/>
            </a:lvl2pPr>
            <a:lvl3pPr>
              <a:defRPr sz="2400"/>
            </a:lvl3pPr>
            <a:lvl4pPr>
              <a:defRPr sz="24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1895640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with image 01">
    <p:bg>
      <p:bgPr>
        <a:solidFill>
          <a:schemeClr val="accent6">
            <a:lumMod val="50000"/>
          </a:schemeClr>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FF0337A6-0579-B5BC-C526-F7EBDDB8E84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t="1" b="49999"/>
          <a:stretch/>
        </p:blipFill>
        <p:spPr>
          <a:xfrm>
            <a:off x="6096000" y="0"/>
            <a:ext cx="6095999" cy="3429000"/>
          </a:xfrm>
          <a:prstGeom prst="rect">
            <a:avLst/>
          </a:prstGeom>
        </p:spPr>
      </p:pic>
      <p:pic>
        <p:nvPicPr>
          <p:cNvPr id="4" name="Graphic 3">
            <a:extLst>
              <a:ext uri="{FF2B5EF4-FFF2-40B4-BE49-F238E27FC236}">
                <a16:creationId xmlns:a16="http://schemas.microsoft.com/office/drawing/2014/main" id="{4166F179-9203-AC2D-A267-E25FA28E978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0" name="Graphic 9">
            <a:extLst>
              <a:ext uri="{FF2B5EF4-FFF2-40B4-BE49-F238E27FC236}">
                <a16:creationId xmlns:a16="http://schemas.microsoft.com/office/drawing/2014/main" id="{4BFC5468-5E1B-2FE4-DA95-D0CCC383D3E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12" name="Graphic 11">
            <a:extLst>
              <a:ext uri="{FF2B5EF4-FFF2-40B4-BE49-F238E27FC236}">
                <a16:creationId xmlns:a16="http://schemas.microsoft.com/office/drawing/2014/main" id="{617493C4-12E7-500C-5FD5-68370B57A20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3" name="Graphic 12">
            <a:extLst>
              <a:ext uri="{FF2B5EF4-FFF2-40B4-BE49-F238E27FC236}">
                <a16:creationId xmlns:a16="http://schemas.microsoft.com/office/drawing/2014/main" id="{149B5038-6091-D5DF-F2DA-3900885F498D}"/>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4" name="Graphic 13">
            <a:extLst>
              <a:ext uri="{FF2B5EF4-FFF2-40B4-BE49-F238E27FC236}">
                <a16:creationId xmlns:a16="http://schemas.microsoft.com/office/drawing/2014/main" id="{9442ADAB-F6BA-A55C-036E-C837F95C8F8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16" name="Picture Placeholder 15">
            <a:extLst>
              <a:ext uri="{FF2B5EF4-FFF2-40B4-BE49-F238E27FC236}">
                <a16:creationId xmlns:a16="http://schemas.microsoft.com/office/drawing/2014/main" id="{7E35C9AB-B94F-CACD-3F8A-C5FE3B695994}"/>
              </a:ext>
            </a:extLst>
          </p:cNvPr>
          <p:cNvSpPr>
            <a:spLocks noGrp="1"/>
          </p:cNvSpPr>
          <p:nvPr>
            <p:ph type="pic" sz="quarter" idx="11"/>
          </p:nvPr>
        </p:nvSpPr>
        <p:spPr>
          <a:xfrm>
            <a:off x="6111240" y="2231136"/>
            <a:ext cx="6080760" cy="4626864"/>
          </a:xfrm>
          <a:solidFill>
            <a:schemeClr val="accent6">
              <a:lumMod val="50000"/>
            </a:schemeClr>
          </a:solidFill>
        </p:spPr>
        <p:txBody>
          <a:bodyPr/>
          <a:lstStyle>
            <a:lvl1pPr marL="0" indent="0" algn="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9BAE121A-5259-1180-7385-CE2C03431052}"/>
              </a:ext>
            </a:extLst>
          </p:cNvPr>
          <p:cNvSpPr>
            <a:spLocks noGrp="1"/>
          </p:cNvSpPr>
          <p:nvPr>
            <p:ph type="title"/>
          </p:nvPr>
        </p:nvSpPr>
        <p:spPr>
          <a:xfrm>
            <a:off x="841248" y="841248"/>
            <a:ext cx="6931152" cy="557784"/>
          </a:xfrm>
        </p:spPr>
        <p:txBody>
          <a:bodyPr anchor="t"/>
          <a:lstStyle>
            <a:lvl1pPr>
              <a:defRPr sz="2000" b="1" cap="all" spc="300" baseline="0">
                <a:solidFill>
                  <a:schemeClr val="bg1">
                    <a:lumMod val="95000"/>
                  </a:schemeClr>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B810682D-F26A-B1BF-CD97-BB8BD31B2F32}"/>
              </a:ext>
            </a:extLst>
          </p:cNvPr>
          <p:cNvSpPr>
            <a:spLocks noGrp="1"/>
          </p:cNvSpPr>
          <p:nvPr>
            <p:ph type="body" sz="quarter" idx="10"/>
          </p:nvPr>
        </p:nvSpPr>
        <p:spPr>
          <a:xfrm>
            <a:off x="841247" y="1536192"/>
            <a:ext cx="6931152" cy="4480560"/>
          </a:xfrm>
        </p:spPr>
        <p:txBody>
          <a:bodyPr/>
          <a:lstStyle>
            <a:lvl1pPr marL="0" indent="0">
              <a:lnSpc>
                <a:spcPct val="75000"/>
              </a:lnSpc>
              <a:buNone/>
              <a:defRPr sz="8000">
                <a:solidFill>
                  <a:schemeClr val="bg1">
                    <a:lumMod val="95000"/>
                  </a:schemeClr>
                </a:solidFill>
              </a:defRPr>
            </a:lvl1pPr>
          </a:lstStyle>
          <a:p>
            <a:pPr lvl="0"/>
            <a:r>
              <a:rPr lang="en-US" dirty="0"/>
              <a:t>Click to edit Master text styles</a:t>
            </a:r>
          </a:p>
        </p:txBody>
      </p:sp>
    </p:spTree>
    <p:extLst>
      <p:ext uri="{BB962C8B-B14F-4D97-AF65-F5344CB8AC3E}">
        <p14:creationId xmlns:p14="http://schemas.microsoft.com/office/powerpoint/2010/main" val="789452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E18B122A-848F-E50E-C503-3930933A5C6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8908"/>
          <a:stretch/>
        </p:blipFill>
        <p:spPr>
          <a:xfrm>
            <a:off x="8401354" y="0"/>
            <a:ext cx="3790646" cy="6857999"/>
          </a:xfrm>
          <a:prstGeom prst="rect">
            <a:avLst/>
          </a:prstGeom>
        </p:spPr>
      </p:pic>
      <p:pic>
        <p:nvPicPr>
          <p:cNvPr id="12" name="Graphic 11">
            <a:extLst>
              <a:ext uri="{FF2B5EF4-FFF2-40B4-BE49-F238E27FC236}">
                <a16:creationId xmlns:a16="http://schemas.microsoft.com/office/drawing/2014/main" id="{08CD9875-E4AF-D7EA-9F8B-D27F2C3104A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2297076"/>
            <a:ext cx="2286000" cy="2286000"/>
          </a:xfrm>
          <a:prstGeom prst="rect">
            <a:avLst/>
          </a:prstGeom>
        </p:spPr>
      </p:pic>
      <p:pic>
        <p:nvPicPr>
          <p:cNvPr id="13" name="Graphic 12">
            <a:extLst>
              <a:ext uri="{FF2B5EF4-FFF2-40B4-BE49-F238E27FC236}">
                <a16:creationId xmlns:a16="http://schemas.microsoft.com/office/drawing/2014/main" id="{8513E8A3-5E78-5821-6B7B-AF6343ACA739}"/>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14" name="Graphic 13">
            <a:extLst>
              <a:ext uri="{FF2B5EF4-FFF2-40B4-BE49-F238E27FC236}">
                <a16:creationId xmlns:a16="http://schemas.microsoft.com/office/drawing/2014/main" id="{E256415C-5388-7D35-1C15-8DA4ACDCA1F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15" name="Graphic 14">
            <a:extLst>
              <a:ext uri="{FF2B5EF4-FFF2-40B4-BE49-F238E27FC236}">
                <a16:creationId xmlns:a16="http://schemas.microsoft.com/office/drawing/2014/main" id="{8B78E2E7-B83A-F17C-9869-FED59DD512E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6556375" cy="4479925"/>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758616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break with image 02">
    <p:bg>
      <p:bgPr>
        <a:solidFill>
          <a:schemeClr val="accent6">
            <a:lumMod val="50000"/>
          </a:schemeClr>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0321C850-160D-5CD7-B829-ADE752EA7AB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a:stretch/>
        </p:blipFill>
        <p:spPr>
          <a:xfrm>
            <a:off x="6096000" y="0"/>
            <a:ext cx="6096000" cy="6857999"/>
          </a:xfrm>
          <a:prstGeom prst="rect">
            <a:avLst/>
          </a:prstGeom>
        </p:spPr>
      </p:pic>
      <p:pic>
        <p:nvPicPr>
          <p:cNvPr id="6" name="Graphic 5">
            <a:extLst>
              <a:ext uri="{FF2B5EF4-FFF2-40B4-BE49-F238E27FC236}">
                <a16:creationId xmlns:a16="http://schemas.microsoft.com/office/drawing/2014/main" id="{33105707-8D59-D00C-596A-380479D0E0D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2297076"/>
            <a:ext cx="2286000" cy="2286000"/>
          </a:xfrm>
          <a:prstGeom prst="rect">
            <a:avLst/>
          </a:prstGeom>
        </p:spPr>
      </p:pic>
      <p:pic>
        <p:nvPicPr>
          <p:cNvPr id="7" name="Graphic 6">
            <a:extLst>
              <a:ext uri="{FF2B5EF4-FFF2-40B4-BE49-F238E27FC236}">
                <a16:creationId xmlns:a16="http://schemas.microsoft.com/office/drawing/2014/main" id="{3DC4FC4F-BE00-1554-FEBD-DE21F3AB35B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8" name="Graphic 7">
            <a:extLst>
              <a:ext uri="{FF2B5EF4-FFF2-40B4-BE49-F238E27FC236}">
                <a16:creationId xmlns:a16="http://schemas.microsoft.com/office/drawing/2014/main" id="{0A310F08-0B34-7E1C-7605-4F81502355F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9" name="Graphic 8">
            <a:extLst>
              <a:ext uri="{FF2B5EF4-FFF2-40B4-BE49-F238E27FC236}">
                <a16:creationId xmlns:a16="http://schemas.microsoft.com/office/drawing/2014/main" id="{63371AFC-6FAC-3C10-CCC0-ECE8DB9E997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sp>
        <p:nvSpPr>
          <p:cNvPr id="2" name="Title 1">
            <a:extLst>
              <a:ext uri="{FF2B5EF4-FFF2-40B4-BE49-F238E27FC236}">
                <a16:creationId xmlns:a16="http://schemas.microsoft.com/office/drawing/2014/main" id="{9BAE121A-5259-1180-7385-CE2C03431052}"/>
              </a:ext>
            </a:extLst>
          </p:cNvPr>
          <p:cNvSpPr>
            <a:spLocks noGrp="1"/>
          </p:cNvSpPr>
          <p:nvPr>
            <p:ph type="title"/>
          </p:nvPr>
        </p:nvSpPr>
        <p:spPr>
          <a:xfrm>
            <a:off x="841248" y="841248"/>
            <a:ext cx="10479024" cy="557784"/>
          </a:xfrm>
        </p:spPr>
        <p:txBody>
          <a:bodyPr anchor="t"/>
          <a:lstStyle>
            <a:lvl1pPr>
              <a:defRPr sz="2000" b="1" cap="all" spc="300" baseline="0">
                <a:solidFill>
                  <a:schemeClr val="bg1">
                    <a:lumMod val="95000"/>
                  </a:schemeClr>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B810682D-F26A-B1BF-CD97-BB8BD31B2F32}"/>
              </a:ext>
            </a:extLst>
          </p:cNvPr>
          <p:cNvSpPr>
            <a:spLocks noGrp="1"/>
          </p:cNvSpPr>
          <p:nvPr>
            <p:ph type="body" sz="quarter" idx="10"/>
          </p:nvPr>
        </p:nvSpPr>
        <p:spPr>
          <a:xfrm>
            <a:off x="841247" y="1536192"/>
            <a:ext cx="10479024" cy="2679192"/>
          </a:xfrm>
        </p:spPr>
        <p:txBody>
          <a:bodyPr/>
          <a:lstStyle>
            <a:lvl1pPr marL="0" indent="0">
              <a:lnSpc>
                <a:spcPct val="75000"/>
              </a:lnSpc>
              <a:buNone/>
              <a:defRPr sz="8000">
                <a:solidFill>
                  <a:schemeClr val="bg1">
                    <a:lumMod val="95000"/>
                  </a:schemeClr>
                </a:solidFill>
              </a:defRPr>
            </a:lvl1pPr>
          </a:lstStyle>
          <a:p>
            <a:pPr lvl="0"/>
            <a:r>
              <a:rPr lang="en-US" dirty="0"/>
              <a:t>Click to edit Master text styles</a:t>
            </a:r>
          </a:p>
        </p:txBody>
      </p:sp>
      <p:sp>
        <p:nvSpPr>
          <p:cNvPr id="16" name="Picture Placeholder 15">
            <a:extLst>
              <a:ext uri="{FF2B5EF4-FFF2-40B4-BE49-F238E27FC236}">
                <a16:creationId xmlns:a16="http://schemas.microsoft.com/office/drawing/2014/main" id="{7E35C9AB-B94F-CACD-3F8A-C5FE3B695994}"/>
              </a:ext>
            </a:extLst>
          </p:cNvPr>
          <p:cNvSpPr>
            <a:spLocks noGrp="1"/>
          </p:cNvSpPr>
          <p:nvPr>
            <p:ph type="pic" sz="quarter" idx="11"/>
          </p:nvPr>
        </p:nvSpPr>
        <p:spPr>
          <a:xfrm>
            <a:off x="0" y="4462272"/>
            <a:ext cx="12188952" cy="2395728"/>
          </a:xfrm>
          <a:solidFill>
            <a:schemeClr val="accent6">
              <a:lumMod val="75000"/>
            </a:schemeClr>
          </a:solidFill>
        </p:spPr>
        <p:txBody>
          <a:bodyPr/>
          <a:lstStyle>
            <a:lvl1pPr marL="0" indent="0" algn="ctr">
              <a:buNone/>
              <a:defRPr>
                <a:solidFill>
                  <a:sysClr val="windowText" lastClr="000000"/>
                </a:solidFill>
              </a:defRPr>
            </a:lvl1pPr>
          </a:lstStyle>
          <a:p>
            <a:endParaRPr lang="en-US" dirty="0"/>
          </a:p>
        </p:txBody>
      </p:sp>
    </p:spTree>
    <p:extLst>
      <p:ext uri="{BB962C8B-B14F-4D97-AF65-F5344CB8AC3E}">
        <p14:creationId xmlns:p14="http://schemas.microsoft.com/office/powerpoint/2010/main" val="2039803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01">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D0F0E0D3-11E9-A85D-821D-49C27B06B06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a:stretch/>
        </p:blipFill>
        <p:spPr>
          <a:xfrm>
            <a:off x="10687350" y="12700"/>
            <a:ext cx="1504649" cy="6858000"/>
          </a:xfrm>
          <a:prstGeom prst="rect">
            <a:avLst/>
          </a:prstGeom>
        </p:spPr>
      </p:pic>
      <p:pic>
        <p:nvPicPr>
          <p:cNvPr id="6" name="Graphic 5">
            <a:extLst>
              <a:ext uri="{FF2B5EF4-FFF2-40B4-BE49-F238E27FC236}">
                <a16:creationId xmlns:a16="http://schemas.microsoft.com/office/drawing/2014/main" id="{7433D848-BBB0-8852-CBA7-96FB04BFADE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556"/>
          <a:stretch/>
        </p:blipFill>
        <p:spPr>
          <a:xfrm>
            <a:off x="10687351" y="4584700"/>
            <a:ext cx="1504649" cy="1130300"/>
          </a:xfrm>
          <a:prstGeom prst="rect">
            <a:avLst/>
          </a:prstGeom>
        </p:spPr>
      </p:pic>
      <p:pic>
        <p:nvPicPr>
          <p:cNvPr id="7" name="Graphic 6">
            <a:extLst>
              <a:ext uri="{FF2B5EF4-FFF2-40B4-BE49-F238E27FC236}">
                <a16:creationId xmlns:a16="http://schemas.microsoft.com/office/drawing/2014/main" id="{3A0A5B28-1267-FF8C-DD34-4AE0CE17FD9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8" name="Graphic 7">
            <a:extLst>
              <a:ext uri="{FF2B5EF4-FFF2-40B4-BE49-F238E27FC236}">
                <a16:creationId xmlns:a16="http://schemas.microsoft.com/office/drawing/2014/main" id="{72FE7896-D379-408C-54BB-757C71F0DEF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49515" r="34180"/>
          <a:stretch/>
        </p:blipFill>
        <p:spPr>
          <a:xfrm>
            <a:off x="10687351" y="1141376"/>
            <a:ext cx="1504649" cy="1154076"/>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a:extLst>
              <a:ext uri="{FF2B5EF4-FFF2-40B4-BE49-F238E27FC236}">
                <a16:creationId xmlns:a16="http://schemas.microsoft.com/office/drawing/2014/main" id="{37E02B10-F9DF-509C-64D5-91DEB6988175}"/>
              </a:ext>
            </a:extLst>
          </p:cNvPr>
          <p:cNvSpPr>
            <a:spLocks noGrp="1"/>
          </p:cNvSpPr>
          <p:nvPr>
            <p:ph type="body" sz="quarter" idx="15"/>
          </p:nvPr>
        </p:nvSpPr>
        <p:spPr>
          <a:xfrm>
            <a:off x="4791455" y="1536826"/>
            <a:ext cx="5650992" cy="557784"/>
          </a:xfrm>
        </p:spPr>
        <p:txBody>
          <a:bodyPr/>
          <a:lstStyle>
            <a:lvl1pPr marL="0" indent="0">
              <a:lnSpc>
                <a:spcPct val="90000"/>
              </a:lnSpc>
              <a:spcBef>
                <a:spcPts val="1000"/>
              </a:spcBef>
              <a:spcAft>
                <a:spcPts val="0"/>
              </a:spcAft>
              <a:buNone/>
              <a:defRPr sz="2000" b="1" baseline="0">
                <a:solidFill>
                  <a:schemeClr val="tx1"/>
                </a:solidFill>
                <a:latin typeface="+mj-lt"/>
              </a:defRPr>
            </a:lvl1pPr>
          </a:lstStyle>
          <a:p>
            <a:pPr lvl="0"/>
            <a:r>
              <a:rPr lang="en-US" dirty="0"/>
              <a:t>Click to edit Master text styles</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91456" y="2267712"/>
            <a:ext cx="5650992" cy="3767328"/>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958375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DCE1CF12-4201-C23B-7B9A-02EB4F8A79C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396"/>
          <a:stretch/>
        </p:blipFill>
        <p:spPr>
          <a:xfrm>
            <a:off x="0" y="5731980"/>
            <a:ext cx="12192000" cy="1138720"/>
          </a:xfrm>
          <a:prstGeom prst="rect">
            <a:avLst/>
          </a:prstGeom>
        </p:spPr>
      </p:pic>
      <p:pic>
        <p:nvPicPr>
          <p:cNvPr id="12" name="Graphic 11">
            <a:extLst>
              <a:ext uri="{FF2B5EF4-FFF2-40B4-BE49-F238E27FC236}">
                <a16:creationId xmlns:a16="http://schemas.microsoft.com/office/drawing/2014/main" id="{513CE0C7-867A-80BB-9E96-3008375B7E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68854" b="83396"/>
          <a:stretch/>
        </p:blipFill>
        <p:spPr>
          <a:xfrm>
            <a:off x="0" y="12700"/>
            <a:ext cx="3797300" cy="1138720"/>
          </a:xfrm>
          <a:prstGeom prst="rect">
            <a:avLst/>
          </a:prstGeom>
        </p:spPr>
      </p:pic>
      <p:pic>
        <p:nvPicPr>
          <p:cNvPr id="13" name="Graphic 12">
            <a:extLst>
              <a:ext uri="{FF2B5EF4-FFF2-40B4-BE49-F238E27FC236}">
                <a16:creationId xmlns:a16="http://schemas.microsoft.com/office/drawing/2014/main" id="{736CB758-B1DB-F2E0-00E7-BF5660C5F25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33598" b="49858"/>
          <a:stretch/>
        </p:blipFill>
        <p:spPr>
          <a:xfrm>
            <a:off x="0" y="9452"/>
            <a:ext cx="1517954" cy="1146248"/>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4764024" y="841248"/>
            <a:ext cx="6556248" cy="557784"/>
          </a:xfrm>
        </p:spPr>
        <p:txBody>
          <a:bodyPr anchor="t"/>
          <a:lstStyle>
            <a:lvl1pPr>
              <a:defRPr sz="2000" cap="all" spc="300" baseline="0"/>
            </a:lvl1pPr>
          </a:lstStyle>
          <a:p>
            <a:r>
              <a:rPr lang="en-US" dirty="0"/>
              <a:t>Click to edit Master title style</a:t>
            </a:r>
          </a:p>
        </p:txBody>
      </p:sp>
      <p:sp>
        <p:nvSpPr>
          <p:cNvPr id="14" name="Picture Placeholder 15">
            <a:extLst>
              <a:ext uri="{FF2B5EF4-FFF2-40B4-BE49-F238E27FC236}">
                <a16:creationId xmlns:a16="http://schemas.microsoft.com/office/drawing/2014/main" id="{A780F1E2-F795-D408-7361-9B32EA12F8E7}"/>
              </a:ext>
            </a:extLst>
          </p:cNvPr>
          <p:cNvSpPr>
            <a:spLocks noGrp="1"/>
          </p:cNvSpPr>
          <p:nvPr>
            <p:ph type="pic" sz="quarter" idx="14"/>
          </p:nvPr>
        </p:nvSpPr>
        <p:spPr>
          <a:xfrm>
            <a:off x="0" y="836676"/>
            <a:ext cx="3785616" cy="5184648"/>
          </a:xfrm>
          <a:solidFill>
            <a:schemeClr val="accent6">
              <a:lumMod val="75000"/>
            </a:schemeClr>
          </a:solidFill>
        </p:spPr>
        <p:txBody>
          <a:bodyPr/>
          <a:lstStyle>
            <a:lvl1pPr marL="0" indent="0" algn="ctr">
              <a:buNone/>
              <a:defRPr>
                <a:solidFill>
                  <a:sysClr val="windowText" lastClr="000000"/>
                </a:solidFill>
              </a:defRPr>
            </a:lvl1pPr>
          </a:lstStyle>
          <a:p>
            <a:endParaRPr lang="en-US" dirty="0"/>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4764023" y="1536827"/>
            <a:ext cx="6556247" cy="4479925"/>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4088055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02">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0059F316-9319-477C-3BD8-C3B19F248AF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a:stretch/>
        </p:blipFill>
        <p:spPr>
          <a:xfrm>
            <a:off x="10687350" y="12700"/>
            <a:ext cx="1504649" cy="6858000"/>
          </a:xfrm>
          <a:prstGeom prst="rect">
            <a:avLst/>
          </a:prstGeom>
        </p:spPr>
      </p:pic>
      <p:pic>
        <p:nvPicPr>
          <p:cNvPr id="12" name="Graphic 11">
            <a:extLst>
              <a:ext uri="{FF2B5EF4-FFF2-40B4-BE49-F238E27FC236}">
                <a16:creationId xmlns:a16="http://schemas.microsoft.com/office/drawing/2014/main" id="{AEF98D51-D262-470D-2214-A8A0EDB7362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4584700"/>
            <a:ext cx="1504649" cy="2286000"/>
          </a:xfrm>
          <a:prstGeom prst="rect">
            <a:avLst/>
          </a:prstGeom>
        </p:spPr>
      </p:pic>
      <p:pic>
        <p:nvPicPr>
          <p:cNvPr id="13" name="Graphic 12">
            <a:extLst>
              <a:ext uri="{FF2B5EF4-FFF2-40B4-BE49-F238E27FC236}">
                <a16:creationId xmlns:a16="http://schemas.microsoft.com/office/drawing/2014/main" id="{3480B83D-EEC7-5C2D-9338-841D0054570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14" name="Graphic 13">
            <a:extLst>
              <a:ext uri="{FF2B5EF4-FFF2-40B4-BE49-F238E27FC236}">
                <a16:creationId xmlns:a16="http://schemas.microsoft.com/office/drawing/2014/main" id="{69BE97B1-E4D2-AA2A-1E85-0D5987351359}"/>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5" name="Graphic 14">
            <a:extLst>
              <a:ext uri="{FF2B5EF4-FFF2-40B4-BE49-F238E27FC236}">
                <a16:creationId xmlns:a16="http://schemas.microsoft.com/office/drawing/2014/main" id="{F227120C-DBC1-2EDA-E58C-E1DAD7E550F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7" name="Graphic 16">
            <a:extLst>
              <a:ext uri="{FF2B5EF4-FFF2-40B4-BE49-F238E27FC236}">
                <a16:creationId xmlns:a16="http://schemas.microsoft.com/office/drawing/2014/main" id="{3FDA3437-5725-1727-4B8A-FCE59556193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8" name="Graphic 17">
            <a:extLst>
              <a:ext uri="{FF2B5EF4-FFF2-40B4-BE49-F238E27FC236}">
                <a16:creationId xmlns:a16="http://schemas.microsoft.com/office/drawing/2014/main" id="{35C8D2AF-CEDF-4131-723C-91569E90C29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marL="0" indent="0">
              <a:lnSpc>
                <a:spcPct val="90000"/>
              </a:lnSpc>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91456" y="1536827"/>
            <a:ext cx="5650992" cy="4480560"/>
          </a:xfrm>
        </p:spPr>
        <p:txBody>
          <a:bodyPr>
            <a:normAutofit/>
          </a:bodyPr>
          <a:lstStyle>
            <a:lvl1pPr marL="0" indent="0">
              <a:lnSpc>
                <a:spcPct val="90000"/>
              </a:lnSpc>
              <a:spcBef>
                <a:spcPts val="1000"/>
              </a:spcBef>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532740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03">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F227120C-DBC1-2EDA-E58C-E1DAD7E550F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7" name="Graphic 16">
            <a:extLst>
              <a:ext uri="{FF2B5EF4-FFF2-40B4-BE49-F238E27FC236}">
                <a16:creationId xmlns:a16="http://schemas.microsoft.com/office/drawing/2014/main" id="{3FDA3437-5725-1727-4B8A-FCE59556193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8" name="Graphic 17">
            <a:extLst>
              <a:ext uri="{FF2B5EF4-FFF2-40B4-BE49-F238E27FC236}">
                <a16:creationId xmlns:a16="http://schemas.microsoft.com/office/drawing/2014/main" id="{35C8D2AF-CEDF-4131-723C-91569E90C29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marL="342900" indent="-342900">
              <a:lnSpc>
                <a:spcPct val="90000"/>
              </a:lnSpc>
              <a:spcAft>
                <a:spcPts val="1800"/>
              </a:spcAft>
              <a:buSzPct val="100000"/>
              <a:buFont typeface="Arial" panose="020B0604020202020204" pitchFamily="34" charset="0"/>
              <a:buChar char="•"/>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27448" y="1536827"/>
            <a:ext cx="6592824" cy="4480560"/>
          </a:xfrm>
        </p:spPr>
        <p:txBody>
          <a:bodyPr>
            <a:normAutofit/>
          </a:bodyPr>
          <a:lstStyle>
            <a:lvl1pPr marL="0" indent="0">
              <a:lnSpc>
                <a:spcPct val="90000"/>
              </a:lnSpc>
              <a:spcBef>
                <a:spcPts val="1000"/>
              </a:spcBef>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pic>
        <p:nvPicPr>
          <p:cNvPr id="5" name="Graphic 4">
            <a:extLst>
              <a:ext uri="{FF2B5EF4-FFF2-40B4-BE49-F238E27FC236}">
                <a16:creationId xmlns:a16="http://schemas.microsoft.com/office/drawing/2014/main" id="{3FD831DA-EDBD-A492-3E6D-6ABBF4438FC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b="83148"/>
          <a:stretch/>
        </p:blipFill>
        <p:spPr>
          <a:xfrm>
            <a:off x="10687350" y="12700"/>
            <a:ext cx="1504649" cy="1155700"/>
          </a:xfrm>
          <a:prstGeom prst="rect">
            <a:avLst/>
          </a:prstGeom>
        </p:spPr>
      </p:pic>
      <p:pic>
        <p:nvPicPr>
          <p:cNvPr id="6" name="Graphic 5">
            <a:extLst>
              <a:ext uri="{FF2B5EF4-FFF2-40B4-BE49-F238E27FC236}">
                <a16:creationId xmlns:a16="http://schemas.microsoft.com/office/drawing/2014/main" id="{00071AEB-E268-A464-7197-69FA762C3C5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49444"/>
          <a:stretch/>
        </p:blipFill>
        <p:spPr>
          <a:xfrm>
            <a:off x="10687351" y="9452"/>
            <a:ext cx="1504649" cy="1155700"/>
          </a:xfrm>
          <a:prstGeom prst="rect">
            <a:avLst/>
          </a:prstGeom>
        </p:spPr>
      </p:pic>
    </p:spTree>
    <p:extLst>
      <p:ext uri="{BB962C8B-B14F-4D97-AF65-F5344CB8AC3E}">
        <p14:creationId xmlns:p14="http://schemas.microsoft.com/office/powerpoint/2010/main" val="29692875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9200" cy="432000"/>
          </a:xfrm>
          <a:prstGeom prst="rect">
            <a:avLst/>
          </a:prstGeom>
        </p:spPr>
        <p:txBody>
          <a:bodyPr vert="horz" lIns="0" tIns="0" rIns="0" bIns="0" rtlCol="0" anchor="ctr">
            <a:noAutofit/>
          </a:bodyPr>
          <a:lstStyle/>
          <a:p>
            <a:pPr lvl="0"/>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152000"/>
            <a:ext cx="11329200" cy="503925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5893"/>
            <a:ext cx="4114800" cy="226714"/>
          </a:xfrm>
          <a:prstGeom prst="rect">
            <a:avLst/>
          </a:prstGeom>
        </p:spPr>
        <p:txBody>
          <a:bodyPr vert="horz" lIns="0" tIns="0" rIns="0" bIns="0" rtlCol="0" anchor="ctr"/>
          <a:lstStyle>
            <a:lvl1pPr algn="l">
              <a:defRPr sz="1200">
                <a:solidFill>
                  <a:schemeClr val="tx1">
                    <a:lumMod val="75000"/>
                    <a:lumOff val="25000"/>
                  </a:schemeClr>
                </a:solidFill>
              </a:defRPr>
            </a:lvl1pPr>
          </a:lstStyle>
          <a:p>
            <a:r>
              <a:rPr lang="en-US" noProof="0" dirty="0"/>
              <a:t>FOOTER TITLE</a:t>
            </a:r>
          </a:p>
        </p:txBody>
      </p:sp>
      <p:sp>
        <p:nvSpPr>
          <p:cNvPr id="4" name="Slide Number Placeholder 3">
            <a:extLst>
              <a:ext uri="{FF2B5EF4-FFF2-40B4-BE49-F238E27FC236}">
                <a16:creationId xmlns:a16="http://schemas.microsoft.com/office/drawing/2014/main" id="{215F7E44-8ABB-4ABE-998C-AFEFE7AA0503}"/>
              </a:ext>
            </a:extLst>
          </p:cNvPr>
          <p:cNvSpPr>
            <a:spLocks noGrp="1"/>
          </p:cNvSpPr>
          <p:nvPr>
            <p:ph type="sldNum" sz="quarter" idx="4"/>
          </p:nvPr>
        </p:nvSpPr>
        <p:spPr>
          <a:xfrm>
            <a:off x="10917936" y="6385422"/>
            <a:ext cx="843264" cy="288000"/>
          </a:xfrm>
          <a:prstGeom prst="rect">
            <a:avLst/>
          </a:prstGeom>
          <a:noFill/>
        </p:spPr>
        <p:txBody>
          <a:bodyPr lIns="0" tIns="0" rIns="0" bIns="0" anchor="ctr"/>
          <a:lstStyle>
            <a:lvl1pPr algn="r">
              <a:defRPr lang="en-ZA" sz="1000" b="0" smtClean="0">
                <a:solidFill>
                  <a:sysClr val="windowText" lastClr="000000"/>
                </a:solidFill>
              </a:defRPr>
            </a:lvl1p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Lst>
  <p:hf hdr="0" ftr="0" dt="0"/>
  <p:txStyles>
    <p:titleStyle>
      <a:lvl1pPr algn="l" defTabSz="914400" rtl="0" eaLnBrk="1" latinLnBrk="0" hangingPunct="1">
        <a:lnSpc>
          <a:spcPct val="90000"/>
        </a:lnSpc>
        <a:spcBef>
          <a:spcPct val="0"/>
        </a:spcBef>
        <a:buNone/>
        <a:defRPr lang="en-ZA" sz="3200" b="1" kern="1200" spc="-150" dirty="0">
          <a:solidFill>
            <a:schemeClr val="tx1">
              <a:lumMod val="85000"/>
              <a:lumOff val="15000"/>
            </a:schemeClr>
          </a:solidFill>
          <a:latin typeface="+mj-lt"/>
          <a:ea typeface="+mj-ea"/>
          <a:cs typeface="+mj-cs"/>
        </a:defRPr>
      </a:lvl1pPr>
    </p:titleStyle>
    <p:bodyStyle>
      <a:lvl1pPr marL="347472" indent="-347472" algn="l" defTabSz="914400" rtl="0" eaLnBrk="1" latinLnBrk="0" hangingPunct="1">
        <a:lnSpc>
          <a:spcPct val="90000"/>
        </a:lnSpc>
        <a:spcBef>
          <a:spcPts val="0"/>
        </a:spcBef>
        <a:spcAft>
          <a:spcPts val="1800"/>
        </a:spcAft>
        <a:buSzPct val="75000"/>
        <a:buFont typeface="Arial" panose="020B0604020202020204" pitchFamily="34" charset="0"/>
        <a:buChar char="•"/>
        <a:defRPr sz="20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3.png"/><Relationship Id="rId5" Type="http://schemas.openxmlformats.org/officeDocument/2006/relationships/image" Target="../media/image2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3.png"/><Relationship Id="rId5" Type="http://schemas.openxmlformats.org/officeDocument/2006/relationships/image" Target="../media/image2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3.png"/><Relationship Id="rId5" Type="http://schemas.openxmlformats.org/officeDocument/2006/relationships/image" Target="../media/image2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3.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3.png"/><Relationship Id="rId5" Type="http://schemas.openxmlformats.org/officeDocument/2006/relationships/image" Target="../media/image1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3.png"/><Relationship Id="rId5" Type="http://schemas.openxmlformats.org/officeDocument/2006/relationships/image" Target="../media/image1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3.png"/><Relationship Id="rId5" Type="http://schemas.openxmlformats.org/officeDocument/2006/relationships/image" Target="../media/image1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3.png"/><Relationship Id="rId5" Type="http://schemas.openxmlformats.org/officeDocument/2006/relationships/image" Target="../media/image1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3.png"/><Relationship Id="rId5" Type="http://schemas.openxmlformats.org/officeDocument/2006/relationships/image" Target="../media/image1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3.png"/><Relationship Id="rId5" Type="http://schemas.openxmlformats.org/officeDocument/2006/relationships/image" Target="../media/image1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F917E-922A-1054-6306-D37C378F1165}"/>
              </a:ext>
            </a:extLst>
          </p:cNvPr>
          <p:cNvSpPr>
            <a:spLocks noGrp="1"/>
          </p:cNvSpPr>
          <p:nvPr>
            <p:ph type="title"/>
          </p:nvPr>
        </p:nvSpPr>
        <p:spPr>
          <a:xfrm>
            <a:off x="841247" y="841248"/>
            <a:ext cx="10810821" cy="347472"/>
          </a:xfrm>
        </p:spPr>
        <p:txBody>
          <a:bodyPr/>
          <a:lstStyle/>
          <a:p>
            <a:r>
              <a:rPr lang="en-US" dirty="0"/>
              <a:t>Data mining</a:t>
            </a:r>
          </a:p>
        </p:txBody>
      </p:sp>
      <p:sp>
        <p:nvSpPr>
          <p:cNvPr id="3" name="Text Placeholder 2">
            <a:extLst>
              <a:ext uri="{FF2B5EF4-FFF2-40B4-BE49-F238E27FC236}">
                <a16:creationId xmlns:a16="http://schemas.microsoft.com/office/drawing/2014/main" id="{1C3D50B0-02F8-A1E6-8A67-C0B7034A4743}"/>
              </a:ext>
            </a:extLst>
          </p:cNvPr>
          <p:cNvSpPr>
            <a:spLocks noGrp="1"/>
          </p:cNvSpPr>
          <p:nvPr>
            <p:ph type="body" sz="quarter" idx="10"/>
          </p:nvPr>
        </p:nvSpPr>
        <p:spPr>
          <a:xfrm>
            <a:off x="841248" y="1536192"/>
            <a:ext cx="11059204" cy="1616911"/>
          </a:xfrm>
        </p:spPr>
        <p:txBody>
          <a:bodyPr/>
          <a:lstStyle/>
          <a:p>
            <a:r>
              <a:rPr lang="en-US" sz="5400" dirty="0"/>
              <a:t>An Assessment of Clustering Techniques with Mall Customer Segmentation Data</a:t>
            </a:r>
          </a:p>
        </p:txBody>
      </p:sp>
      <p:sp>
        <p:nvSpPr>
          <p:cNvPr id="4" name="Content Placeholder 2">
            <a:extLst>
              <a:ext uri="{FF2B5EF4-FFF2-40B4-BE49-F238E27FC236}">
                <a16:creationId xmlns:a16="http://schemas.microsoft.com/office/drawing/2014/main" id="{0C173DD2-AA09-9B36-5610-260F4BE999DF}"/>
              </a:ext>
            </a:extLst>
          </p:cNvPr>
          <p:cNvSpPr txBox="1">
            <a:spLocks/>
          </p:cNvSpPr>
          <p:nvPr/>
        </p:nvSpPr>
        <p:spPr>
          <a:xfrm>
            <a:off x="7089048" y="4911331"/>
            <a:ext cx="4561490" cy="185926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spcBef>
                <a:spcPts val="0"/>
              </a:spcBef>
            </a:pPr>
            <a:r>
              <a:rPr lang="en-US" sz="1200" kern="1400" dirty="0">
                <a:solidFill>
                  <a:schemeClr val="bg1">
                    <a:lumMod val="95000"/>
                  </a:schemeClr>
                </a:solidFill>
                <a:latin typeface="Times New Roman" panose="02020603050405020304" pitchFamily="18" charset="0"/>
                <a:ea typeface="Calibri" panose="020F0502020204030204" pitchFamily="34" charset="0"/>
              </a:rPr>
              <a:t>Will Hinton</a:t>
            </a:r>
          </a:p>
          <a:p>
            <a:pPr>
              <a:lnSpc>
                <a:spcPct val="150000"/>
              </a:lnSpc>
              <a:spcBef>
                <a:spcPts val="0"/>
              </a:spcBef>
            </a:pPr>
            <a:r>
              <a:rPr lang="en-US" sz="1200" kern="0" dirty="0">
                <a:solidFill>
                  <a:schemeClr val="bg1">
                    <a:lumMod val="95000"/>
                  </a:schemeClr>
                </a:solidFill>
                <a:latin typeface="Times New Roman" panose="02020603050405020304" pitchFamily="18" charset="0"/>
                <a:ea typeface="Calibri" panose="020F0502020204030204" pitchFamily="34" charset="0"/>
              </a:rPr>
              <a:t>College of Business, Engineering, and Technology (COBET)</a:t>
            </a:r>
            <a:endParaRPr lang="en-US" sz="1200" kern="1400" dirty="0">
              <a:solidFill>
                <a:schemeClr val="bg1">
                  <a:lumMod val="95000"/>
                </a:schemeClr>
              </a:solidFill>
              <a:latin typeface="Times New Roman" panose="02020603050405020304" pitchFamily="18" charset="0"/>
              <a:ea typeface="Calibri" panose="020F0502020204030204" pitchFamily="34" charset="0"/>
            </a:endParaRPr>
          </a:p>
          <a:p>
            <a:pPr>
              <a:lnSpc>
                <a:spcPct val="150000"/>
              </a:lnSpc>
              <a:spcBef>
                <a:spcPts val="0"/>
              </a:spcBef>
            </a:pPr>
            <a:r>
              <a:rPr lang="en-US" sz="1200" kern="1400" dirty="0">
                <a:solidFill>
                  <a:schemeClr val="bg1">
                    <a:lumMod val="95000"/>
                  </a:schemeClr>
                </a:solidFill>
                <a:latin typeface="Times New Roman" panose="02020603050405020304" pitchFamily="18" charset="0"/>
                <a:ea typeface="Calibri" panose="020F0502020204030204" pitchFamily="34" charset="0"/>
              </a:rPr>
              <a:t> National University</a:t>
            </a:r>
          </a:p>
          <a:p>
            <a:pPr>
              <a:lnSpc>
                <a:spcPct val="150000"/>
              </a:lnSpc>
              <a:spcBef>
                <a:spcPts val="0"/>
              </a:spcBef>
            </a:pPr>
            <a:r>
              <a:rPr lang="en-US" sz="1200" kern="0" dirty="0">
                <a:solidFill>
                  <a:schemeClr val="bg1">
                    <a:lumMod val="95000"/>
                  </a:schemeClr>
                </a:solidFill>
                <a:latin typeface="Times New Roman" panose="02020603050405020304" pitchFamily="18" charset="0"/>
                <a:ea typeface="Calibri" panose="020F0502020204030204" pitchFamily="34" charset="0"/>
              </a:rPr>
              <a:t>TIM-8131 v1: Data Mining</a:t>
            </a:r>
            <a:endParaRPr lang="en-US" sz="1200" kern="1400" dirty="0">
              <a:solidFill>
                <a:schemeClr val="bg1">
                  <a:lumMod val="95000"/>
                </a:schemeClr>
              </a:solidFill>
              <a:latin typeface="Times New Roman" panose="02020603050405020304" pitchFamily="18" charset="0"/>
              <a:ea typeface="Calibri" panose="020F0502020204030204" pitchFamily="34" charset="0"/>
            </a:endParaRPr>
          </a:p>
          <a:p>
            <a:pPr>
              <a:lnSpc>
                <a:spcPct val="150000"/>
              </a:lnSpc>
              <a:spcBef>
                <a:spcPts val="0"/>
              </a:spcBef>
            </a:pPr>
            <a:r>
              <a:rPr lang="en-US" sz="1200" kern="1400" dirty="0">
                <a:solidFill>
                  <a:schemeClr val="bg1">
                    <a:lumMod val="95000"/>
                  </a:schemeClr>
                </a:solidFill>
                <a:latin typeface="Times New Roman" panose="02020603050405020304" pitchFamily="18" charset="0"/>
                <a:ea typeface="Calibri" panose="020F0502020204030204" pitchFamily="34" charset="0"/>
              </a:rPr>
              <a:t>Professor </a:t>
            </a:r>
            <a:r>
              <a:rPr lang="en-US" sz="1200" kern="1400" dirty="0" err="1">
                <a:solidFill>
                  <a:schemeClr val="bg1">
                    <a:lumMod val="95000"/>
                  </a:schemeClr>
                </a:solidFill>
                <a:latin typeface="Times New Roman" panose="02020603050405020304" pitchFamily="18" charset="0"/>
                <a:ea typeface="Calibri" panose="020F0502020204030204" pitchFamily="34" charset="0"/>
              </a:rPr>
              <a:t>Sebhatleab</a:t>
            </a:r>
            <a:r>
              <a:rPr lang="en-US" sz="1200" kern="1400" dirty="0">
                <a:solidFill>
                  <a:schemeClr val="bg1">
                    <a:lumMod val="95000"/>
                  </a:schemeClr>
                </a:solidFill>
                <a:latin typeface="Times New Roman" panose="02020603050405020304" pitchFamily="18" charset="0"/>
                <a:ea typeface="Calibri" panose="020F0502020204030204" pitchFamily="34" charset="0"/>
              </a:rPr>
              <a:t> </a:t>
            </a:r>
            <a:r>
              <a:rPr lang="en-US" sz="1200" kern="1400" dirty="0" err="1">
                <a:solidFill>
                  <a:schemeClr val="bg1">
                    <a:lumMod val="95000"/>
                  </a:schemeClr>
                </a:solidFill>
                <a:latin typeface="Times New Roman" panose="02020603050405020304" pitchFamily="18" charset="0"/>
                <a:ea typeface="Calibri" panose="020F0502020204030204" pitchFamily="34" charset="0"/>
              </a:rPr>
              <a:t>Gezehey</a:t>
            </a:r>
            <a:endParaRPr lang="en-US" sz="1200" kern="1400" dirty="0">
              <a:solidFill>
                <a:schemeClr val="bg1">
                  <a:lumMod val="95000"/>
                </a:schemeClr>
              </a:solidFill>
              <a:latin typeface="Times New Roman" panose="02020603050405020304" pitchFamily="18" charset="0"/>
              <a:ea typeface="Calibri" panose="020F0502020204030204" pitchFamily="34" charset="0"/>
            </a:endParaRPr>
          </a:p>
          <a:p>
            <a:pPr>
              <a:lnSpc>
                <a:spcPct val="150000"/>
              </a:lnSpc>
              <a:spcBef>
                <a:spcPts val="0"/>
              </a:spcBef>
            </a:pPr>
            <a:r>
              <a:rPr lang="en-US" sz="1200" kern="1400" dirty="0">
                <a:solidFill>
                  <a:schemeClr val="bg1">
                    <a:lumMod val="95000"/>
                  </a:schemeClr>
                </a:solidFill>
                <a:latin typeface="Times New Roman" panose="02020603050405020304" pitchFamily="18" charset="0"/>
                <a:ea typeface="Calibri" panose="020F0502020204030204" pitchFamily="34" charset="0"/>
              </a:rPr>
              <a:t>October 26 2025</a:t>
            </a:r>
          </a:p>
        </p:txBody>
      </p:sp>
      <p:pic>
        <p:nvPicPr>
          <p:cNvPr id="6" name="Picture 5">
            <a:extLst>
              <a:ext uri="{FF2B5EF4-FFF2-40B4-BE49-F238E27FC236}">
                <a16:creationId xmlns:a16="http://schemas.microsoft.com/office/drawing/2014/main" id="{FB5F07BB-4573-D1A0-AC79-00B0D8900AFC}"/>
              </a:ext>
            </a:extLst>
          </p:cNvPr>
          <p:cNvPicPr>
            <a:picLocks noChangeAspect="1"/>
          </p:cNvPicPr>
          <p:nvPr/>
        </p:nvPicPr>
        <p:blipFill>
          <a:blip r:embed="rId5"/>
          <a:stretch>
            <a:fillRect/>
          </a:stretch>
        </p:blipFill>
        <p:spPr>
          <a:xfrm>
            <a:off x="10922000" y="5588000"/>
            <a:ext cx="1270000" cy="1270000"/>
          </a:xfrm>
          <a:prstGeom prst="rect">
            <a:avLst/>
          </a:prstGeom>
        </p:spPr>
      </p:pic>
      <p:pic>
        <p:nvPicPr>
          <p:cNvPr id="8" name="Picture 7">
            <a:extLst>
              <a:ext uri="{FF2B5EF4-FFF2-40B4-BE49-F238E27FC236}">
                <a16:creationId xmlns:a16="http://schemas.microsoft.com/office/drawing/2014/main" id="{0D820078-A421-E871-1604-F09C0CD06330}"/>
              </a:ext>
            </a:extLst>
          </p:cNvPr>
          <p:cNvPicPr>
            <a:picLocks noChangeAspect="1"/>
          </p:cNvPicPr>
          <p:nvPr/>
        </p:nvPicPr>
        <p:blipFill>
          <a:blip r:embed="rId6"/>
          <a:stretch>
            <a:fillRect/>
          </a:stretch>
        </p:blipFill>
        <p:spPr>
          <a:xfrm>
            <a:off x="541462" y="4338617"/>
            <a:ext cx="2478809" cy="2366983"/>
          </a:xfrm>
          <a:prstGeom prst="rect">
            <a:avLst/>
          </a:prstGeom>
        </p:spPr>
      </p:pic>
      <p:pic>
        <p:nvPicPr>
          <p:cNvPr id="16" name="Audio 15">
            <a:extLst>
              <a:ext uri="{FF2B5EF4-FFF2-40B4-BE49-F238E27FC236}">
                <a16:creationId xmlns:a16="http://schemas.microsoft.com/office/drawing/2014/main" id="{D40B7787-3036-18CE-8B89-8DD0DC82276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16999600"/>
      </p:ext>
    </p:extLst>
  </p:cSld>
  <p:clrMapOvr>
    <a:masterClrMapping/>
  </p:clrMapOvr>
  <mc:AlternateContent xmlns:mc="http://schemas.openxmlformats.org/markup-compatibility/2006" xmlns:p14="http://schemas.microsoft.com/office/powerpoint/2010/main">
    <mc:Choice Requires="p14">
      <p:transition spd="slow" p14:dur="2000" advTm="36694"/>
    </mc:Choice>
    <mc:Fallback xmlns="">
      <p:transition spd="slow" advTm="366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6"/>
            <a:ext cx="9931855" cy="3014541"/>
          </a:xfrm>
        </p:spPr>
        <p:txBody>
          <a:bodyPr>
            <a:normAutofit/>
          </a:bodyPr>
          <a:lstStyle/>
          <a:p>
            <a:pPr>
              <a:defRPr sz="1800"/>
            </a:pPr>
            <a:r>
              <a:rPr lang="en-US" sz="2800" dirty="0"/>
              <a:t>Bayesian Gaussian Mixture Model with Dirichlet priors.</a:t>
            </a:r>
          </a:p>
          <a:p>
            <a:pPr>
              <a:defRPr sz="1800"/>
            </a:pPr>
            <a:r>
              <a:rPr lang="en-US" sz="2800" dirty="0"/>
              <a:t>Automatically determined ~9 effective clusters.</a:t>
            </a:r>
          </a:p>
          <a:p>
            <a:pPr>
              <a:defRPr sz="1800"/>
            </a:pPr>
            <a:r>
              <a:rPr lang="en-US" sz="2800" dirty="0"/>
              <a:t>Metrics: Silhouette = 0.415, DB = 0.835, CH = 86.12.</a:t>
            </a:r>
          </a:p>
          <a:p>
            <a:pPr>
              <a:defRPr sz="1800"/>
            </a:pPr>
            <a:r>
              <a:rPr lang="en-US" sz="2800" dirty="0"/>
              <a:t>Provided the most adaptive and interpretable results across all algorithms.</a:t>
            </a:r>
          </a:p>
          <a:p>
            <a:endParaRPr lang="en-US" sz="2000" kern="1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10</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1143009" cy="288000"/>
          </a:xfrm>
        </p:spPr>
        <p:txBody>
          <a:bodyPr/>
          <a:lstStyle/>
          <a:p>
            <a:r>
              <a:rPr lang="en-US" dirty="0"/>
              <a:t>Bayesian Clustering</a:t>
            </a:r>
          </a:p>
        </p:txBody>
      </p:sp>
      <p:sp>
        <p:nvSpPr>
          <p:cNvPr id="6" name="Text Placeholder 4">
            <a:extLst>
              <a:ext uri="{FF2B5EF4-FFF2-40B4-BE49-F238E27FC236}">
                <a16:creationId xmlns:a16="http://schemas.microsoft.com/office/drawing/2014/main" id="{E18A1590-5D13-8978-7D8C-F784AC2334E0}"/>
              </a:ext>
            </a:extLst>
          </p:cNvPr>
          <p:cNvSpPr txBox="1">
            <a:spLocks/>
          </p:cNvSpPr>
          <p:nvPr/>
        </p:nvSpPr>
        <p:spPr>
          <a:xfrm>
            <a:off x="724763" y="6385422"/>
            <a:ext cx="10347605" cy="288000"/>
          </a:xfrm>
          <a:prstGeom prst="rect">
            <a:avLst/>
          </a:prstGeom>
        </p:spPr>
        <p:txBody>
          <a:bodyPr vert="horz" lIns="0" tIns="0" rIns="0" bIns="0" rtlCol="0">
            <a:normAutofit/>
          </a:bodyPr>
          <a:lstStyle>
            <a:lvl1pPr marL="347472" indent="-347472" algn="l" defTabSz="914400" rtl="0" eaLnBrk="1" latinLnBrk="0" hangingPunct="1">
              <a:lnSpc>
                <a:spcPct val="140000"/>
              </a:lnSpc>
              <a:spcBef>
                <a:spcPts val="0"/>
              </a:spcBef>
              <a:spcAft>
                <a:spcPts val="0"/>
              </a:spcAft>
              <a:buSzPct val="75000"/>
              <a:buFont typeface="Arial" panose="020B0604020202020204" pitchFamily="34" charset="0"/>
              <a:buChar char="•"/>
              <a:defRPr sz="2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effectLst/>
                <a:latin typeface="Times New Roman" panose="02020603050405020304" pitchFamily="18" charset="0"/>
                <a:cs typeface="Times New Roman" panose="02020603050405020304" pitchFamily="18" charset="0"/>
              </a:rPr>
              <a:t>.</a:t>
            </a:r>
          </a:p>
          <a:p>
            <a:pPr marL="0" indent="0">
              <a:buNone/>
            </a:pPr>
            <a:endParaRPr lang="en-US" sz="2000" kern="100" dirty="0">
              <a:cs typeface="Times New Roman" panose="02020603050405020304" pitchFamily="18" charset="0"/>
            </a:endParaRPr>
          </a:p>
        </p:txBody>
      </p:sp>
      <p:pic>
        <p:nvPicPr>
          <p:cNvPr id="2" name="Picture 1" descr="A diagram of clustering data&#10;&#10;Description automatically generated">
            <a:extLst>
              <a:ext uri="{FF2B5EF4-FFF2-40B4-BE49-F238E27FC236}">
                <a16:creationId xmlns:a16="http://schemas.microsoft.com/office/drawing/2014/main" id="{1616EA19-24C5-7364-4811-5366CFCCE4A3}"/>
              </a:ext>
            </a:extLst>
          </p:cNvPr>
          <p:cNvPicPr>
            <a:picLocks noChangeAspect="1"/>
          </p:cNvPicPr>
          <p:nvPr/>
        </p:nvPicPr>
        <p:blipFill>
          <a:blip r:embed="rId5"/>
          <a:stretch>
            <a:fillRect/>
          </a:stretch>
        </p:blipFill>
        <p:spPr>
          <a:xfrm>
            <a:off x="4220621" y="3429000"/>
            <a:ext cx="3201458" cy="3201458"/>
          </a:xfrm>
          <a:prstGeom prst="rect">
            <a:avLst/>
          </a:prstGeom>
        </p:spPr>
      </p:pic>
      <p:pic>
        <p:nvPicPr>
          <p:cNvPr id="14" name="Audio 13">
            <a:extLst>
              <a:ext uri="{FF2B5EF4-FFF2-40B4-BE49-F238E27FC236}">
                <a16:creationId xmlns:a16="http://schemas.microsoft.com/office/drawing/2014/main" id="{CC883647-CD5A-0EDB-C499-6D3249703B7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11604390"/>
      </p:ext>
    </p:extLst>
  </p:cSld>
  <p:clrMapOvr>
    <a:masterClrMapping/>
  </p:clrMapOvr>
  <mc:AlternateContent xmlns:mc="http://schemas.openxmlformats.org/markup-compatibility/2006">
    <mc:Choice xmlns:p14="http://schemas.microsoft.com/office/powerpoint/2010/main" Requires="p14">
      <p:transition spd="slow" p14:dur="2000" advTm="134530"/>
    </mc:Choice>
    <mc:Fallback>
      <p:transition spd="slow" advTm="1345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6"/>
            <a:ext cx="9931855" cy="5657693"/>
          </a:xfrm>
        </p:spPr>
        <p:txBody>
          <a:bodyPr>
            <a:normAutofit/>
          </a:bodyPr>
          <a:lstStyle/>
          <a:p>
            <a:pPr>
              <a:defRPr sz="1800"/>
            </a:pPr>
            <a:r>
              <a:rPr lang="en-US" sz="2800" dirty="0"/>
              <a:t>Silhouette Score – measures cohesion and separation.</a:t>
            </a:r>
          </a:p>
          <a:p>
            <a:pPr>
              <a:defRPr sz="1800"/>
            </a:pPr>
            <a:r>
              <a:rPr lang="en-US" sz="2800" dirty="0"/>
              <a:t>Davies–Bouldin Index – lower values indicate better clusters.</a:t>
            </a:r>
          </a:p>
          <a:p>
            <a:pPr>
              <a:defRPr sz="1800"/>
            </a:pPr>
            <a:r>
              <a:rPr lang="en-US" sz="2800" dirty="0" err="1"/>
              <a:t>Calinski</a:t>
            </a:r>
            <a:r>
              <a:rPr lang="en-US" sz="2800" dirty="0"/>
              <a:t>–</a:t>
            </a:r>
            <a:r>
              <a:rPr lang="en-US" sz="2800" dirty="0" err="1"/>
              <a:t>Harabasz</a:t>
            </a:r>
            <a:r>
              <a:rPr lang="en-US" sz="2800" dirty="0"/>
              <a:t> Score – higher values indicate stronger separation.</a:t>
            </a:r>
          </a:p>
          <a:p>
            <a:pPr>
              <a:defRPr sz="1800"/>
            </a:pPr>
            <a:r>
              <a:rPr lang="en-US" sz="2800" dirty="0"/>
              <a:t>Bayesian GMM achieved the strongest clustering quality overall.</a:t>
            </a:r>
          </a:p>
          <a:p>
            <a:endParaRPr lang="en-US" sz="2000" kern="1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11</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1143009" cy="288000"/>
          </a:xfrm>
        </p:spPr>
        <p:txBody>
          <a:bodyPr/>
          <a:lstStyle/>
          <a:p>
            <a:r>
              <a:rPr lang="en-US" dirty="0"/>
              <a:t>Evaluation Metrics</a:t>
            </a:r>
          </a:p>
        </p:txBody>
      </p:sp>
      <p:sp>
        <p:nvSpPr>
          <p:cNvPr id="6" name="Text Placeholder 4">
            <a:extLst>
              <a:ext uri="{FF2B5EF4-FFF2-40B4-BE49-F238E27FC236}">
                <a16:creationId xmlns:a16="http://schemas.microsoft.com/office/drawing/2014/main" id="{E18A1590-5D13-8978-7D8C-F784AC2334E0}"/>
              </a:ext>
            </a:extLst>
          </p:cNvPr>
          <p:cNvSpPr txBox="1">
            <a:spLocks/>
          </p:cNvSpPr>
          <p:nvPr/>
        </p:nvSpPr>
        <p:spPr>
          <a:xfrm>
            <a:off x="724763" y="6385422"/>
            <a:ext cx="10347605" cy="288000"/>
          </a:xfrm>
          <a:prstGeom prst="rect">
            <a:avLst/>
          </a:prstGeom>
        </p:spPr>
        <p:txBody>
          <a:bodyPr vert="horz" lIns="0" tIns="0" rIns="0" bIns="0" rtlCol="0">
            <a:normAutofit/>
          </a:bodyPr>
          <a:lstStyle>
            <a:lvl1pPr marL="347472" indent="-347472" algn="l" defTabSz="914400" rtl="0" eaLnBrk="1" latinLnBrk="0" hangingPunct="1">
              <a:lnSpc>
                <a:spcPct val="140000"/>
              </a:lnSpc>
              <a:spcBef>
                <a:spcPts val="0"/>
              </a:spcBef>
              <a:spcAft>
                <a:spcPts val="0"/>
              </a:spcAft>
              <a:buSzPct val="75000"/>
              <a:buFont typeface="Arial" panose="020B0604020202020204" pitchFamily="34" charset="0"/>
              <a:buChar char="•"/>
              <a:defRPr sz="2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effectLst/>
                <a:latin typeface="Times New Roman" panose="02020603050405020304" pitchFamily="18" charset="0"/>
                <a:cs typeface="Times New Roman" panose="02020603050405020304" pitchFamily="18" charset="0"/>
              </a:rPr>
              <a:t>.</a:t>
            </a:r>
          </a:p>
          <a:p>
            <a:pPr marL="0" indent="0">
              <a:buNone/>
            </a:pPr>
            <a:endParaRPr lang="en-US" sz="2000" kern="100" dirty="0">
              <a:cs typeface="Times New Roman" panose="02020603050405020304" pitchFamily="18" charset="0"/>
            </a:endParaRPr>
          </a:p>
        </p:txBody>
      </p:sp>
      <p:pic>
        <p:nvPicPr>
          <p:cNvPr id="16" name="Audio 15">
            <a:extLst>
              <a:ext uri="{FF2B5EF4-FFF2-40B4-BE49-F238E27FC236}">
                <a16:creationId xmlns:a16="http://schemas.microsoft.com/office/drawing/2014/main" id="{4E1DCC99-257D-0768-2545-EC743AF5B8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90494622"/>
      </p:ext>
    </p:extLst>
  </p:cSld>
  <p:clrMapOvr>
    <a:masterClrMapping/>
  </p:clrMapOvr>
  <mc:AlternateContent xmlns:mc="http://schemas.openxmlformats.org/markup-compatibility/2006">
    <mc:Choice xmlns:p14="http://schemas.microsoft.com/office/powerpoint/2010/main" Requires="p14">
      <p:transition spd="slow" p14:dur="2000" advTm="57297"/>
    </mc:Choice>
    <mc:Fallback>
      <p:transition spd="slow" advTm="572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7"/>
            <a:ext cx="9931855" cy="3996674"/>
          </a:xfrm>
        </p:spPr>
        <p:txBody>
          <a:bodyPr>
            <a:normAutofit/>
          </a:bodyPr>
          <a:lstStyle/>
          <a:p>
            <a:pPr>
              <a:defRPr sz="1800"/>
            </a:pPr>
            <a:r>
              <a:rPr lang="en-US" sz="2800" dirty="0"/>
              <a:t>Partitioning methods (K-Means, PAM): fast, interpretable, limited flexibility.</a:t>
            </a:r>
          </a:p>
          <a:p>
            <a:pPr>
              <a:defRPr sz="1800"/>
            </a:pPr>
            <a:r>
              <a:rPr lang="en-US" sz="2800" dirty="0"/>
              <a:t>Hierarchical: reveals structure but computationally heavy.</a:t>
            </a:r>
          </a:p>
          <a:p>
            <a:pPr>
              <a:defRPr sz="1800"/>
            </a:pPr>
            <a:r>
              <a:rPr lang="en-US" sz="2800" dirty="0"/>
              <a:t>DBSCAN: best for outlier detection.</a:t>
            </a:r>
          </a:p>
          <a:p>
            <a:pPr>
              <a:defRPr sz="1800"/>
            </a:pPr>
            <a:r>
              <a:rPr lang="en-US" sz="2800" dirty="0"/>
              <a:t>GMM: models overlapping segments.</a:t>
            </a:r>
          </a:p>
          <a:p>
            <a:pPr>
              <a:defRPr sz="1800"/>
            </a:pPr>
            <a:r>
              <a:rPr lang="en-US" sz="2800" dirty="0"/>
              <a:t>Bayesian: highest performance with adaptive complexity.</a:t>
            </a:r>
          </a:p>
          <a:p>
            <a:endParaRPr lang="en-US" sz="2000" kern="1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12</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1143009" cy="288000"/>
          </a:xfrm>
        </p:spPr>
        <p:txBody>
          <a:bodyPr/>
          <a:lstStyle/>
          <a:p>
            <a:r>
              <a:rPr lang="en-US" dirty="0"/>
              <a:t>Comparative Analysis</a:t>
            </a:r>
          </a:p>
        </p:txBody>
      </p:sp>
      <p:sp>
        <p:nvSpPr>
          <p:cNvPr id="6" name="Text Placeholder 4">
            <a:extLst>
              <a:ext uri="{FF2B5EF4-FFF2-40B4-BE49-F238E27FC236}">
                <a16:creationId xmlns:a16="http://schemas.microsoft.com/office/drawing/2014/main" id="{E18A1590-5D13-8978-7D8C-F784AC2334E0}"/>
              </a:ext>
            </a:extLst>
          </p:cNvPr>
          <p:cNvSpPr txBox="1">
            <a:spLocks/>
          </p:cNvSpPr>
          <p:nvPr/>
        </p:nvSpPr>
        <p:spPr>
          <a:xfrm>
            <a:off x="724763" y="6385422"/>
            <a:ext cx="10347605" cy="288000"/>
          </a:xfrm>
          <a:prstGeom prst="rect">
            <a:avLst/>
          </a:prstGeom>
        </p:spPr>
        <p:txBody>
          <a:bodyPr vert="horz" lIns="0" tIns="0" rIns="0" bIns="0" rtlCol="0">
            <a:normAutofit/>
          </a:bodyPr>
          <a:lstStyle>
            <a:lvl1pPr marL="347472" indent="-347472" algn="l" defTabSz="914400" rtl="0" eaLnBrk="1" latinLnBrk="0" hangingPunct="1">
              <a:lnSpc>
                <a:spcPct val="140000"/>
              </a:lnSpc>
              <a:spcBef>
                <a:spcPts val="0"/>
              </a:spcBef>
              <a:spcAft>
                <a:spcPts val="0"/>
              </a:spcAft>
              <a:buSzPct val="75000"/>
              <a:buFont typeface="Arial" panose="020B0604020202020204" pitchFamily="34" charset="0"/>
              <a:buChar char="•"/>
              <a:defRPr sz="2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effectLst/>
                <a:latin typeface="Times New Roman" panose="02020603050405020304" pitchFamily="18" charset="0"/>
                <a:cs typeface="Times New Roman" panose="02020603050405020304" pitchFamily="18" charset="0"/>
              </a:rPr>
              <a:t>.</a:t>
            </a:r>
          </a:p>
          <a:p>
            <a:pPr marL="0" indent="0">
              <a:buNone/>
            </a:pPr>
            <a:endParaRPr lang="en-US" sz="2000" kern="100" dirty="0">
              <a:cs typeface="Times New Roman" panose="02020603050405020304" pitchFamily="18" charset="0"/>
            </a:endParaRPr>
          </a:p>
        </p:txBody>
      </p:sp>
      <p:pic>
        <p:nvPicPr>
          <p:cNvPr id="2" name="Picture 1">
            <a:extLst>
              <a:ext uri="{FF2B5EF4-FFF2-40B4-BE49-F238E27FC236}">
                <a16:creationId xmlns:a16="http://schemas.microsoft.com/office/drawing/2014/main" id="{259BDF8C-55DE-CC5F-DA72-471C28D6FC9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762337" y="4831825"/>
            <a:ext cx="8272456" cy="1231122"/>
          </a:xfrm>
          <a:prstGeom prst="rect">
            <a:avLst/>
          </a:prstGeom>
        </p:spPr>
      </p:pic>
      <p:pic>
        <p:nvPicPr>
          <p:cNvPr id="16" name="Audio 15">
            <a:extLst>
              <a:ext uri="{FF2B5EF4-FFF2-40B4-BE49-F238E27FC236}">
                <a16:creationId xmlns:a16="http://schemas.microsoft.com/office/drawing/2014/main" id="{F34AD94E-14B9-E2D8-3224-2BEFF9EC546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95591494"/>
      </p:ext>
    </p:extLst>
  </p:cSld>
  <p:clrMapOvr>
    <a:masterClrMapping/>
  </p:clrMapOvr>
  <mc:AlternateContent xmlns:mc="http://schemas.openxmlformats.org/markup-compatibility/2006">
    <mc:Choice xmlns:p14="http://schemas.microsoft.com/office/powerpoint/2010/main" Requires="p14">
      <p:transition spd="slow" p14:dur="2000" advTm="46453"/>
    </mc:Choice>
    <mc:Fallback>
      <p:transition spd="slow" advTm="464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660400"/>
            <a:ext cx="9931855" cy="1947333"/>
          </a:xfrm>
        </p:spPr>
        <p:txBody>
          <a:bodyPr>
            <a:normAutofit/>
          </a:bodyPr>
          <a:lstStyle/>
          <a:p>
            <a:pPr>
              <a:buFont typeface="Arial" panose="020B0604020202020204" pitchFamily="34" charset="0"/>
              <a:buChar char="•"/>
            </a:pPr>
            <a:endParaRPr lang="en-US" sz="2400" dirty="0"/>
          </a:p>
          <a:p>
            <a:endParaRPr lang="en-US" sz="2000" kern="1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13</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1143009" cy="288000"/>
          </a:xfrm>
        </p:spPr>
        <p:txBody>
          <a:bodyPr/>
          <a:lstStyle/>
          <a:p>
            <a:r>
              <a:rPr lang="en-US" dirty="0"/>
              <a:t>Key insights and reflection</a:t>
            </a:r>
          </a:p>
        </p:txBody>
      </p:sp>
      <p:sp>
        <p:nvSpPr>
          <p:cNvPr id="6" name="Text Placeholder 4">
            <a:extLst>
              <a:ext uri="{FF2B5EF4-FFF2-40B4-BE49-F238E27FC236}">
                <a16:creationId xmlns:a16="http://schemas.microsoft.com/office/drawing/2014/main" id="{E18A1590-5D13-8978-7D8C-F784AC2334E0}"/>
              </a:ext>
            </a:extLst>
          </p:cNvPr>
          <p:cNvSpPr txBox="1">
            <a:spLocks/>
          </p:cNvSpPr>
          <p:nvPr/>
        </p:nvSpPr>
        <p:spPr>
          <a:xfrm>
            <a:off x="724763" y="6385422"/>
            <a:ext cx="10347605" cy="288000"/>
          </a:xfrm>
          <a:prstGeom prst="rect">
            <a:avLst/>
          </a:prstGeom>
        </p:spPr>
        <p:txBody>
          <a:bodyPr vert="horz" lIns="0" tIns="0" rIns="0" bIns="0" rtlCol="0">
            <a:normAutofit/>
          </a:bodyPr>
          <a:lstStyle>
            <a:lvl1pPr marL="347472" indent="-347472" algn="l" defTabSz="914400" rtl="0" eaLnBrk="1" latinLnBrk="0" hangingPunct="1">
              <a:lnSpc>
                <a:spcPct val="140000"/>
              </a:lnSpc>
              <a:spcBef>
                <a:spcPts val="0"/>
              </a:spcBef>
              <a:spcAft>
                <a:spcPts val="0"/>
              </a:spcAft>
              <a:buSzPct val="75000"/>
              <a:buFont typeface="Arial" panose="020B0604020202020204" pitchFamily="34" charset="0"/>
              <a:buChar char="•"/>
              <a:defRPr sz="2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effectLst/>
                <a:latin typeface="Times New Roman" panose="02020603050405020304" pitchFamily="18" charset="0"/>
                <a:cs typeface="Times New Roman" panose="02020603050405020304" pitchFamily="18" charset="0"/>
              </a:rPr>
              <a:t>.</a:t>
            </a:r>
          </a:p>
          <a:p>
            <a:pPr marL="0" indent="0">
              <a:buNone/>
            </a:pPr>
            <a:endParaRPr lang="en-US" sz="2000" kern="100" dirty="0">
              <a:cs typeface="Times New Roman" panose="02020603050405020304" pitchFamily="18" charset="0"/>
            </a:endParaRPr>
          </a:p>
        </p:txBody>
      </p:sp>
      <p:pic>
        <p:nvPicPr>
          <p:cNvPr id="3" name="Picture 2">
            <a:extLst>
              <a:ext uri="{FF2B5EF4-FFF2-40B4-BE49-F238E27FC236}">
                <a16:creationId xmlns:a16="http://schemas.microsoft.com/office/drawing/2014/main" id="{1912EF04-7957-17C2-8FAA-955E0A3C0A1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46113" y="4765978"/>
            <a:ext cx="6023753" cy="1993292"/>
          </a:xfrm>
          <a:prstGeom prst="rect">
            <a:avLst/>
          </a:prstGeom>
        </p:spPr>
      </p:pic>
      <p:sp>
        <p:nvSpPr>
          <p:cNvPr id="9" name="TextBox 8">
            <a:extLst>
              <a:ext uri="{FF2B5EF4-FFF2-40B4-BE49-F238E27FC236}">
                <a16:creationId xmlns:a16="http://schemas.microsoft.com/office/drawing/2014/main" id="{F3658CA5-E1DE-7D3A-927C-171A7C880866}"/>
              </a:ext>
            </a:extLst>
          </p:cNvPr>
          <p:cNvSpPr txBox="1"/>
          <p:nvPr/>
        </p:nvSpPr>
        <p:spPr>
          <a:xfrm>
            <a:off x="657030" y="660400"/>
            <a:ext cx="10849047" cy="4154984"/>
          </a:xfrm>
          <a:prstGeom prst="rect">
            <a:avLst/>
          </a:prstGeom>
          <a:noFill/>
        </p:spPr>
        <p:txBody>
          <a:bodyPr wrap="square">
            <a:spAutoFit/>
          </a:bodyPr>
          <a:lstStyle/>
          <a:p>
            <a:pPr>
              <a:buFont typeface="Arial" panose="020B0604020202020204" pitchFamily="34" charset="0"/>
              <a:buChar char="•"/>
            </a:pPr>
            <a:r>
              <a:rPr lang="en-US" sz="2400" dirty="0"/>
              <a:t>Each </a:t>
            </a:r>
            <a:r>
              <a:rPr lang="en-US" sz="2400" b="1" dirty="0"/>
              <a:t>clustering method has distinct strengths</a:t>
            </a:r>
            <a:r>
              <a:rPr lang="en-US" sz="2400" dirty="0"/>
              <a:t>, with performance depending on dataset structure and business goals.</a:t>
            </a:r>
          </a:p>
          <a:p>
            <a:pPr>
              <a:buFont typeface="Arial" panose="020B0604020202020204" pitchFamily="34" charset="0"/>
              <a:buChar char="•"/>
            </a:pPr>
            <a:r>
              <a:rPr lang="en-US" sz="2400" b="1" dirty="0"/>
              <a:t>K-Means</a:t>
            </a:r>
            <a:r>
              <a:rPr lang="en-US" sz="2400" dirty="0"/>
              <a:t> serves as a reliable baseline for segmentation, while </a:t>
            </a:r>
            <a:r>
              <a:rPr lang="en-US" sz="2400" b="1" dirty="0"/>
              <a:t>PAM</a:t>
            </a:r>
            <a:r>
              <a:rPr lang="en-US" sz="2400" dirty="0"/>
              <a:t> improves robustness against outliers.</a:t>
            </a:r>
          </a:p>
          <a:p>
            <a:pPr>
              <a:buFont typeface="Arial" panose="020B0604020202020204" pitchFamily="34" charset="0"/>
              <a:buChar char="•"/>
            </a:pPr>
            <a:r>
              <a:rPr lang="en-US" sz="2400" b="1" dirty="0"/>
              <a:t>DBSCAN</a:t>
            </a:r>
            <a:r>
              <a:rPr lang="en-US" sz="2400" dirty="0"/>
              <a:t> excels at detecting anomalies and handling irregular data distributions.</a:t>
            </a:r>
          </a:p>
          <a:p>
            <a:pPr>
              <a:buFont typeface="Arial" panose="020B0604020202020204" pitchFamily="34" charset="0"/>
              <a:buChar char="•"/>
            </a:pPr>
            <a:r>
              <a:rPr lang="en-US" sz="2400" b="1" dirty="0"/>
              <a:t>GMM and Bayesian clustering</a:t>
            </a:r>
            <a:r>
              <a:rPr lang="en-US" sz="2400" dirty="0"/>
              <a:t> provide advanced probabilistic insights with flexible, soft cluster memberships.</a:t>
            </a:r>
          </a:p>
          <a:p>
            <a:pPr>
              <a:buFont typeface="Arial" panose="020B0604020202020204" pitchFamily="34" charset="0"/>
              <a:buChar char="•"/>
            </a:pPr>
            <a:r>
              <a:rPr lang="en-US" sz="2400" b="1" dirty="0"/>
              <a:t>Hybrid approaches</a:t>
            </a:r>
            <a:r>
              <a:rPr lang="en-US" sz="2400" dirty="0"/>
              <a:t> that blend deterministic and probabilistic models could enhance accuracy and adaptability (Hastie et al., 2009; Zhou, 2012).</a:t>
            </a:r>
          </a:p>
          <a:p>
            <a:pPr>
              <a:buFont typeface="Arial" panose="020B0604020202020204" pitchFamily="34" charset="0"/>
              <a:buChar char="•"/>
            </a:pPr>
            <a:r>
              <a:rPr lang="en-US" sz="2400" b="1" dirty="0"/>
              <a:t>Future directions:</a:t>
            </a:r>
            <a:r>
              <a:rPr lang="en-US" sz="2400" dirty="0"/>
              <a:t> focus on anomaly detection, fraud prevention, predictive maintenance, and hybrid unsupervised–supervised segmentation pipelines.</a:t>
            </a:r>
          </a:p>
        </p:txBody>
      </p:sp>
      <p:pic>
        <p:nvPicPr>
          <p:cNvPr id="19" name="Audio 18">
            <a:extLst>
              <a:ext uri="{FF2B5EF4-FFF2-40B4-BE49-F238E27FC236}">
                <a16:creationId xmlns:a16="http://schemas.microsoft.com/office/drawing/2014/main" id="{67535848-56CF-4FFD-6262-669385DD537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23282924"/>
      </p:ext>
    </p:extLst>
  </p:cSld>
  <p:clrMapOvr>
    <a:masterClrMapping/>
  </p:clrMapOvr>
  <mc:AlternateContent xmlns:mc="http://schemas.openxmlformats.org/markup-compatibility/2006">
    <mc:Choice xmlns:p14="http://schemas.microsoft.com/office/powerpoint/2010/main" Requires="p14">
      <p:transition spd="slow" p14:dur="2000" advTm="119571"/>
    </mc:Choice>
    <mc:Fallback>
      <p:transition spd="slow" advTm="1195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8B20A-89F5-0E83-2FBB-597A9E581103}"/>
              </a:ext>
            </a:extLst>
          </p:cNvPr>
          <p:cNvSpPr>
            <a:spLocks noGrp="1"/>
          </p:cNvSpPr>
          <p:nvPr>
            <p:ph type="title"/>
          </p:nvPr>
        </p:nvSpPr>
        <p:spPr>
          <a:xfrm>
            <a:off x="841248" y="269748"/>
            <a:ext cx="4736592" cy="288000"/>
          </a:xfrm>
        </p:spPr>
        <p:txBody>
          <a:bodyPr/>
          <a:lstStyle/>
          <a:p>
            <a:r>
              <a:rPr lang="en-US" dirty="0"/>
              <a:t>References </a:t>
            </a:r>
            <a:br>
              <a:rPr lang="en-US" dirty="0"/>
            </a:br>
            <a:endParaRPr lang="en-US" dirty="0"/>
          </a:p>
        </p:txBody>
      </p:sp>
      <p:sp>
        <p:nvSpPr>
          <p:cNvPr id="6" name="Content Placeholder 5">
            <a:extLst>
              <a:ext uri="{FF2B5EF4-FFF2-40B4-BE49-F238E27FC236}">
                <a16:creationId xmlns:a16="http://schemas.microsoft.com/office/drawing/2014/main" id="{A26A441D-413E-D018-529D-98666ABE6AAC}"/>
              </a:ext>
            </a:extLst>
          </p:cNvPr>
          <p:cNvSpPr>
            <a:spLocks noGrp="1"/>
          </p:cNvSpPr>
          <p:nvPr>
            <p:ph sz="quarter" idx="14"/>
          </p:nvPr>
        </p:nvSpPr>
        <p:spPr>
          <a:xfrm>
            <a:off x="922863" y="727568"/>
            <a:ext cx="10951273" cy="3827500"/>
          </a:xfrm>
        </p:spPr>
        <p:txBody>
          <a:bodyPr>
            <a:normAutofit fontScale="62500" lnSpcReduction="20000"/>
          </a:bodyPr>
          <a:lstStyle/>
          <a:p>
            <a:pPr marL="571500" indent="-571500">
              <a:buFont typeface="Arial" panose="020B0604020202020204" pitchFamily="34" charset="0"/>
              <a:buChar char="•"/>
              <a:defRPr sz="1800"/>
            </a:pPr>
            <a:endParaRPr lang="en-US" sz="3600" dirty="0"/>
          </a:p>
          <a:p>
            <a:pPr marL="571500" indent="-571500">
              <a:buFont typeface="Arial" panose="020B0604020202020204" pitchFamily="34" charset="0"/>
              <a:buChar char="•"/>
              <a:defRPr sz="1800"/>
            </a:pPr>
            <a:r>
              <a:rPr lang="en-US" sz="3600" dirty="0"/>
              <a:t>Irani, J., </a:t>
            </a:r>
            <a:r>
              <a:rPr lang="en-US" sz="3600" dirty="0" err="1"/>
              <a:t>Pise</a:t>
            </a:r>
            <a:r>
              <a:rPr lang="en-US" sz="3600" dirty="0"/>
              <a:t>, N., &amp; </a:t>
            </a:r>
            <a:r>
              <a:rPr lang="en-US" sz="3600" dirty="0" err="1"/>
              <a:t>Phatak</a:t>
            </a:r>
            <a:r>
              <a:rPr lang="en-US" sz="3600" dirty="0"/>
              <a:t>, M. (2016). International Journal of Computer Applications.</a:t>
            </a:r>
          </a:p>
          <a:p>
            <a:pPr marL="571500" indent="-571500">
              <a:buFont typeface="Arial" panose="020B0604020202020204" pitchFamily="34" charset="0"/>
              <a:buChar char="•"/>
              <a:defRPr sz="1800"/>
            </a:pPr>
            <a:r>
              <a:rPr lang="en-US" sz="3600" dirty="0"/>
              <a:t>Mehta, V., Bawa, S., &amp; Singh, J. (2020). Artificial Intelligence Review.</a:t>
            </a:r>
          </a:p>
          <a:p>
            <a:pPr marL="571500" indent="-571500">
              <a:buFont typeface="Arial" panose="020B0604020202020204" pitchFamily="34" charset="0"/>
              <a:buChar char="•"/>
              <a:defRPr sz="1800"/>
            </a:pPr>
            <a:r>
              <a:rPr lang="en-US" sz="3600" dirty="0"/>
              <a:t>Hastie, T., </a:t>
            </a:r>
            <a:r>
              <a:rPr lang="en-US" sz="3600" dirty="0" err="1"/>
              <a:t>Tibshirani</a:t>
            </a:r>
            <a:r>
              <a:rPr lang="en-US" sz="3600" dirty="0"/>
              <a:t>, R., &amp; Friedman, J. (2009). The Elements of Statistical Learning.</a:t>
            </a:r>
          </a:p>
          <a:p>
            <a:pPr marL="571500" indent="-571500">
              <a:buFont typeface="Arial" panose="020B0604020202020204" pitchFamily="34" charset="0"/>
              <a:buChar char="•"/>
              <a:defRPr sz="1800"/>
            </a:pPr>
            <a:r>
              <a:rPr lang="en-US" sz="3600" dirty="0"/>
              <a:t>Zhou, Z.-H. (2012). Ensemble Methods: Foundations and Algorithms.</a:t>
            </a:r>
          </a:p>
          <a:p>
            <a:pPr marL="571500" indent="-571500">
              <a:buFont typeface="Arial" panose="020B0604020202020204" pitchFamily="34" charset="0"/>
              <a:buChar char="•"/>
              <a:defRPr sz="1800"/>
            </a:pPr>
            <a:r>
              <a:rPr lang="en-US" sz="3600" dirty="0"/>
              <a:t>Choudhary, V. J. (n.d.). Mall Customer Segmentation Data [Dataset]. Kaggle.</a:t>
            </a:r>
          </a:p>
          <a:p>
            <a:pPr marL="0" marR="0" indent="0">
              <a:lnSpc>
                <a:spcPct val="170000"/>
              </a:lnSpc>
              <a:spcBef>
                <a:spcPts val="0"/>
              </a:spcBef>
              <a:spcAft>
                <a:spcPts val="0"/>
              </a:spcAft>
              <a:buNone/>
            </a:pPr>
            <a:br>
              <a:rPr lang="en-US" sz="480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US" sz="4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US" sz="2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27AE480-D58D-8A4F-D9AD-3E0956702A4C}"/>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14</a:t>
            </a:fld>
            <a:endParaRPr lang="en-US" dirty="0"/>
          </a:p>
        </p:txBody>
      </p:sp>
      <p:pic>
        <p:nvPicPr>
          <p:cNvPr id="21" name="Audio 20">
            <a:extLst>
              <a:ext uri="{FF2B5EF4-FFF2-40B4-BE49-F238E27FC236}">
                <a16:creationId xmlns:a16="http://schemas.microsoft.com/office/drawing/2014/main" id="{A9D1617A-4D44-0BD1-92A0-04EED80D5A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24683078"/>
      </p:ext>
    </p:extLst>
  </p:cSld>
  <p:clrMapOvr>
    <a:masterClrMapping/>
  </p:clrMapOvr>
  <mc:AlternateContent xmlns:mc="http://schemas.openxmlformats.org/markup-compatibility/2006">
    <mc:Choice xmlns:p14="http://schemas.microsoft.com/office/powerpoint/2010/main" Requires="p14">
      <p:transition spd="slow" p14:dur="2000" advTm="41043"/>
    </mc:Choice>
    <mc:Fallback>
      <p:transition spd="slow" advTm="410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6923F-2B95-8D5A-8578-DBC0FC0DCEA8}"/>
              </a:ext>
            </a:extLst>
          </p:cNvPr>
          <p:cNvSpPr>
            <a:spLocks noGrp="1"/>
          </p:cNvSpPr>
          <p:nvPr>
            <p:ph type="title"/>
          </p:nvPr>
        </p:nvSpPr>
        <p:spPr>
          <a:xfrm>
            <a:off x="215901" y="287818"/>
            <a:ext cx="11729174" cy="482642"/>
          </a:xfrm>
        </p:spPr>
        <p:txBody>
          <a:bodyPr/>
          <a:lstStyle/>
          <a:p>
            <a:pPr marL="0" marR="0" algn="ctr"/>
            <a:r>
              <a:rPr lang="en-US" sz="1800" b="1" dirty="0">
                <a:effectLst/>
                <a:latin typeface="Times New Roman" panose="02020603050405020304" pitchFamily="18" charset="0"/>
                <a:ea typeface="Times New Roman" panose="02020603050405020304" pitchFamily="18" charset="0"/>
              </a:rPr>
              <a:t>An Assessment of Clustering Techniques with Mall Customer Segmentation Data</a:t>
            </a:r>
            <a:endParaRPr lang="en-US" sz="1800" dirty="0">
              <a:effectLst/>
              <a:latin typeface="Times New Roman" panose="02020603050405020304" pitchFamily="18" charset="0"/>
              <a:ea typeface="Times New Roman" panose="02020603050405020304" pitchFamily="18" charset="0"/>
            </a:endParaRPr>
          </a:p>
        </p:txBody>
      </p:sp>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841248" y="856193"/>
            <a:ext cx="8224375" cy="5753100"/>
          </a:xfrm>
        </p:spPr>
        <p:txBody>
          <a:bodyPr>
            <a:noAutofit/>
          </a:bodyPr>
          <a:lstStyle/>
          <a:p>
            <a:pPr marL="0" marR="0" algn="l">
              <a:lnSpc>
                <a:spcPct val="200000"/>
              </a:lnSpc>
              <a:spcBef>
                <a:spcPts val="0"/>
              </a:spcBef>
              <a:spcAft>
                <a:spcPts val="0"/>
              </a:spcAft>
            </a:pPr>
            <a:r>
              <a:rPr lang="en-US" sz="2000" kern="0" dirty="0">
                <a:effectLst/>
                <a:ea typeface="Times New Roman" panose="02020603050405020304" pitchFamily="18" charset="0"/>
                <a:cs typeface="Times New Roman" panose="02020603050405020304" pitchFamily="18" charset="0"/>
              </a:rPr>
              <a:t>Introduction</a:t>
            </a:r>
          </a:p>
          <a:p>
            <a:pPr marL="0" marR="0" algn="l">
              <a:lnSpc>
                <a:spcPct val="200000"/>
              </a:lnSpc>
              <a:spcBef>
                <a:spcPts val="0"/>
              </a:spcBef>
              <a:spcAft>
                <a:spcPts val="0"/>
              </a:spcAft>
            </a:pPr>
            <a:r>
              <a:rPr lang="en-US" sz="2000" dirty="0"/>
              <a:t>Methodology Overview</a:t>
            </a:r>
          </a:p>
          <a:p>
            <a:r>
              <a:rPr lang="en-US" sz="2000" dirty="0"/>
              <a:t>K-Means Clustering</a:t>
            </a:r>
          </a:p>
          <a:p>
            <a:r>
              <a:rPr lang="en-US" sz="2000" dirty="0"/>
              <a:t>K-Medoids (PAM)</a:t>
            </a:r>
          </a:p>
          <a:p>
            <a:r>
              <a:rPr lang="en-US" sz="2000" dirty="0"/>
              <a:t>Agglomerative Hierarchical Clustering</a:t>
            </a:r>
          </a:p>
          <a:p>
            <a:r>
              <a:rPr lang="en-US" sz="2000" dirty="0"/>
              <a:t>Density-Based Spatial Clustering of Apps with Noise (DBSCAN)</a:t>
            </a:r>
          </a:p>
          <a:p>
            <a:r>
              <a:rPr lang="en-US" sz="2000" dirty="0"/>
              <a:t>Gaussian Mixture Models (GMM)</a:t>
            </a:r>
          </a:p>
          <a:p>
            <a:r>
              <a:rPr lang="en-US" sz="2000" dirty="0"/>
              <a:t>Bayesian Clustering</a:t>
            </a:r>
          </a:p>
          <a:p>
            <a:r>
              <a:rPr lang="en-US" sz="2000" dirty="0"/>
              <a:t>Evaluation Metrics</a:t>
            </a:r>
          </a:p>
          <a:p>
            <a:r>
              <a:rPr lang="en-US" sz="2000" dirty="0"/>
              <a:t>Comparative Analysis</a:t>
            </a:r>
          </a:p>
          <a:p>
            <a:r>
              <a:rPr lang="en-US" sz="2000" dirty="0"/>
              <a:t>Key Insights, Conclusion &amp; Reflection</a:t>
            </a:r>
          </a:p>
          <a:p>
            <a:r>
              <a:rPr lang="en-US" sz="2000" dirty="0"/>
              <a:t>References</a:t>
            </a: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2</a:t>
            </a:fld>
            <a:endParaRPr lang="en-US" dirty="0"/>
          </a:p>
        </p:txBody>
      </p:sp>
      <p:pic>
        <p:nvPicPr>
          <p:cNvPr id="24" name="Audio 23">
            <a:extLst>
              <a:ext uri="{FF2B5EF4-FFF2-40B4-BE49-F238E27FC236}">
                <a16:creationId xmlns:a16="http://schemas.microsoft.com/office/drawing/2014/main" id="{A349D749-68C4-CFFF-B21C-87FF9BA3D0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32634631"/>
      </p:ext>
    </p:extLst>
  </p:cSld>
  <p:clrMapOvr>
    <a:masterClrMapping/>
  </p:clrMapOvr>
  <mc:AlternateContent xmlns:mc="http://schemas.openxmlformats.org/markup-compatibility/2006" xmlns:p14="http://schemas.microsoft.com/office/powerpoint/2010/main">
    <mc:Choice Requires="p14">
      <p:transition spd="slow" p14:dur="2000" advTm="147535"/>
    </mc:Choice>
    <mc:Fallback xmlns="">
      <p:transition spd="slow" advTm="1475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6"/>
            <a:ext cx="9931855" cy="5657693"/>
          </a:xfrm>
        </p:spPr>
        <p:txBody>
          <a:bodyPr>
            <a:normAutofit/>
          </a:bodyPr>
          <a:lstStyle/>
          <a:p>
            <a:pPr>
              <a:defRPr sz="1800"/>
            </a:pPr>
            <a:r>
              <a:rPr lang="en-US" sz="2800" dirty="0"/>
              <a:t>This study project evaluates six clustering algorithms applied to the Mall Customer Segmentation dataset from Kaggle. The dataset includes demographic and spending data for 200 mall customers, with the aim of identifying distinct customer segments for targeted marketing.</a:t>
            </a:r>
          </a:p>
          <a:p>
            <a:endParaRPr lang="en-US" sz="2000" kern="1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3</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1143009" cy="288000"/>
          </a:xfrm>
        </p:spPr>
        <p:txBody>
          <a:bodyPr/>
          <a:lstStyle/>
          <a:p>
            <a:r>
              <a:rPr lang="en-US" dirty="0"/>
              <a:t>introduction</a:t>
            </a:r>
          </a:p>
        </p:txBody>
      </p:sp>
      <p:sp>
        <p:nvSpPr>
          <p:cNvPr id="6" name="Text Placeholder 4">
            <a:extLst>
              <a:ext uri="{FF2B5EF4-FFF2-40B4-BE49-F238E27FC236}">
                <a16:creationId xmlns:a16="http://schemas.microsoft.com/office/drawing/2014/main" id="{E18A1590-5D13-8978-7D8C-F784AC2334E0}"/>
              </a:ext>
            </a:extLst>
          </p:cNvPr>
          <p:cNvSpPr txBox="1">
            <a:spLocks/>
          </p:cNvSpPr>
          <p:nvPr/>
        </p:nvSpPr>
        <p:spPr>
          <a:xfrm>
            <a:off x="744465" y="6385421"/>
            <a:ext cx="10347605" cy="288000"/>
          </a:xfrm>
          <a:prstGeom prst="rect">
            <a:avLst/>
          </a:prstGeom>
        </p:spPr>
        <p:txBody>
          <a:bodyPr vert="horz" lIns="0" tIns="0" rIns="0" bIns="0" rtlCol="0">
            <a:normAutofit/>
          </a:bodyPr>
          <a:lstStyle>
            <a:lvl1pPr marL="347472" indent="-347472" algn="l" defTabSz="914400" rtl="0" eaLnBrk="1" latinLnBrk="0" hangingPunct="1">
              <a:lnSpc>
                <a:spcPct val="140000"/>
              </a:lnSpc>
              <a:spcBef>
                <a:spcPts val="0"/>
              </a:spcBef>
              <a:spcAft>
                <a:spcPts val="0"/>
              </a:spcAft>
              <a:buSzPct val="75000"/>
              <a:buFont typeface="Arial" panose="020B0604020202020204" pitchFamily="34" charset="0"/>
              <a:buChar char="•"/>
              <a:defRPr sz="2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effectLst/>
                <a:latin typeface="Times New Roman" panose="02020603050405020304" pitchFamily="18" charset="0"/>
                <a:cs typeface="Times New Roman" panose="02020603050405020304" pitchFamily="18" charset="0"/>
              </a:rPr>
              <a:t>.</a:t>
            </a:r>
          </a:p>
          <a:p>
            <a:pPr marL="0" indent="0">
              <a:buNone/>
            </a:pPr>
            <a:endParaRPr lang="en-US" sz="2000" kern="100" dirty="0">
              <a:cs typeface="Times New Roman" panose="02020603050405020304" pitchFamily="18" charset="0"/>
            </a:endParaRPr>
          </a:p>
        </p:txBody>
      </p:sp>
      <p:pic>
        <p:nvPicPr>
          <p:cNvPr id="12" name="Audio 11">
            <a:extLst>
              <a:ext uri="{FF2B5EF4-FFF2-40B4-BE49-F238E27FC236}">
                <a16:creationId xmlns:a16="http://schemas.microsoft.com/office/drawing/2014/main" id="{CE9679E1-CD9A-8BF3-119E-B40D806D611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81946446"/>
      </p:ext>
    </p:extLst>
  </p:cSld>
  <p:clrMapOvr>
    <a:masterClrMapping/>
  </p:clrMapOvr>
  <mc:AlternateContent xmlns:mc="http://schemas.openxmlformats.org/markup-compatibility/2006">
    <mc:Choice xmlns:p14="http://schemas.microsoft.com/office/powerpoint/2010/main" Requires="p14">
      <p:transition spd="slow" p14:dur="2000" advTm="31028"/>
    </mc:Choice>
    <mc:Fallback>
      <p:transition spd="slow" advTm="31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6"/>
            <a:ext cx="9931855" cy="3810407"/>
          </a:xfrm>
        </p:spPr>
        <p:txBody>
          <a:bodyPr>
            <a:normAutofit/>
          </a:bodyPr>
          <a:lstStyle/>
          <a:p>
            <a:pPr marL="0" indent="0">
              <a:buNone/>
              <a:defRPr sz="1800"/>
            </a:pPr>
            <a:r>
              <a:rPr lang="en-US" sz="3200" dirty="0"/>
              <a:t>Dataset Source: Mall Customer Segmentation (Kaggle)</a:t>
            </a:r>
          </a:p>
          <a:p>
            <a:pPr marL="0" indent="0">
              <a:buNone/>
              <a:defRPr sz="1800"/>
            </a:pPr>
            <a:r>
              <a:rPr lang="en-US" sz="3200" dirty="0"/>
              <a:t>Steps:</a:t>
            </a:r>
          </a:p>
          <a:p>
            <a:pPr lvl="1">
              <a:defRPr sz="1800"/>
            </a:pPr>
            <a:r>
              <a:rPr lang="en-US" sz="3000" dirty="0"/>
              <a:t>Exploratory Data Analysis (EDA)</a:t>
            </a:r>
          </a:p>
          <a:p>
            <a:pPr lvl="1">
              <a:defRPr sz="1800"/>
            </a:pPr>
            <a:r>
              <a:rPr lang="en-US" sz="3000" dirty="0"/>
              <a:t>Data Preprocessing (scaling, encoding)</a:t>
            </a:r>
          </a:p>
          <a:p>
            <a:pPr lvl="1">
              <a:defRPr sz="1800"/>
            </a:pPr>
            <a:r>
              <a:rPr lang="en-US" sz="3000" dirty="0"/>
              <a:t>Application of clustering algorithms</a:t>
            </a:r>
          </a:p>
          <a:p>
            <a:pPr lvl="1">
              <a:defRPr sz="1800"/>
            </a:pPr>
            <a:r>
              <a:rPr lang="en-US" sz="3000" dirty="0"/>
              <a:t>Evaluation using metrics such as Silhouette, Davies-Bouldin, and </a:t>
            </a:r>
            <a:r>
              <a:rPr lang="en-US" sz="3000" dirty="0" err="1"/>
              <a:t>Calinski-Harabasz</a:t>
            </a:r>
            <a:r>
              <a:rPr lang="en-US" sz="3000" dirty="0"/>
              <a:t> Scores.</a:t>
            </a:r>
          </a:p>
          <a:p>
            <a:pPr>
              <a:defRPr sz="1800"/>
            </a:pPr>
            <a:endParaRPr lang="en-US" sz="3200" dirty="0"/>
          </a:p>
          <a:p>
            <a:endParaRPr lang="en-US" sz="2000" kern="1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4</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1143009" cy="288000"/>
          </a:xfrm>
        </p:spPr>
        <p:txBody>
          <a:bodyPr/>
          <a:lstStyle/>
          <a:p>
            <a:r>
              <a:rPr lang="en-US" dirty="0"/>
              <a:t>Methodology overview</a:t>
            </a:r>
          </a:p>
        </p:txBody>
      </p:sp>
      <p:sp>
        <p:nvSpPr>
          <p:cNvPr id="6" name="Text Placeholder 4">
            <a:extLst>
              <a:ext uri="{FF2B5EF4-FFF2-40B4-BE49-F238E27FC236}">
                <a16:creationId xmlns:a16="http://schemas.microsoft.com/office/drawing/2014/main" id="{E18A1590-5D13-8978-7D8C-F784AC2334E0}"/>
              </a:ext>
            </a:extLst>
          </p:cNvPr>
          <p:cNvSpPr txBox="1">
            <a:spLocks/>
          </p:cNvSpPr>
          <p:nvPr/>
        </p:nvSpPr>
        <p:spPr>
          <a:xfrm>
            <a:off x="744465" y="6385421"/>
            <a:ext cx="10347605" cy="288000"/>
          </a:xfrm>
          <a:prstGeom prst="rect">
            <a:avLst/>
          </a:prstGeom>
        </p:spPr>
        <p:txBody>
          <a:bodyPr vert="horz" lIns="0" tIns="0" rIns="0" bIns="0" rtlCol="0">
            <a:normAutofit/>
          </a:bodyPr>
          <a:lstStyle>
            <a:lvl1pPr marL="347472" indent="-347472" algn="l" defTabSz="914400" rtl="0" eaLnBrk="1" latinLnBrk="0" hangingPunct="1">
              <a:lnSpc>
                <a:spcPct val="140000"/>
              </a:lnSpc>
              <a:spcBef>
                <a:spcPts val="0"/>
              </a:spcBef>
              <a:spcAft>
                <a:spcPts val="0"/>
              </a:spcAft>
              <a:buSzPct val="75000"/>
              <a:buFont typeface="Arial" panose="020B0604020202020204" pitchFamily="34" charset="0"/>
              <a:buChar char="•"/>
              <a:defRPr sz="2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effectLst/>
                <a:latin typeface="Times New Roman" panose="02020603050405020304" pitchFamily="18" charset="0"/>
                <a:cs typeface="Times New Roman" panose="02020603050405020304" pitchFamily="18" charset="0"/>
              </a:rPr>
              <a:t>.</a:t>
            </a:r>
          </a:p>
          <a:p>
            <a:pPr marL="0" indent="0">
              <a:buNone/>
            </a:pPr>
            <a:endParaRPr lang="en-US" sz="2000" kern="100" dirty="0">
              <a:cs typeface="Times New Roman" panose="02020603050405020304" pitchFamily="18" charset="0"/>
            </a:endParaRPr>
          </a:p>
        </p:txBody>
      </p:sp>
      <p:pic>
        <p:nvPicPr>
          <p:cNvPr id="2" name="Picture 1">
            <a:extLst>
              <a:ext uri="{FF2B5EF4-FFF2-40B4-BE49-F238E27FC236}">
                <a16:creationId xmlns:a16="http://schemas.microsoft.com/office/drawing/2014/main" id="{EA2D93D8-7DF6-083F-1AEF-82709ECFE40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13473" y="4563531"/>
            <a:ext cx="5890260" cy="2078915"/>
          </a:xfrm>
          <a:prstGeom prst="rect">
            <a:avLst/>
          </a:prstGeom>
        </p:spPr>
      </p:pic>
      <p:pic>
        <p:nvPicPr>
          <p:cNvPr id="21" name="Audio 20">
            <a:extLst>
              <a:ext uri="{FF2B5EF4-FFF2-40B4-BE49-F238E27FC236}">
                <a16:creationId xmlns:a16="http://schemas.microsoft.com/office/drawing/2014/main" id="{889491B3-34CB-DB09-A128-8304E5D9A5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06816682"/>
      </p:ext>
    </p:extLst>
  </p:cSld>
  <p:clrMapOvr>
    <a:masterClrMapping/>
  </p:clrMapOvr>
  <mc:AlternateContent xmlns:mc="http://schemas.openxmlformats.org/markup-compatibility/2006">
    <mc:Choice xmlns:p14="http://schemas.microsoft.com/office/powerpoint/2010/main" Requires="p14">
      <p:transition spd="slow" p14:dur="2000" advTm="76316"/>
    </mc:Choice>
    <mc:Fallback>
      <p:transition spd="slow" advTm="76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6"/>
            <a:ext cx="9931855" cy="5657693"/>
          </a:xfrm>
        </p:spPr>
        <p:txBody>
          <a:bodyPr>
            <a:normAutofit/>
          </a:bodyPr>
          <a:lstStyle/>
          <a:p>
            <a:pPr>
              <a:defRPr sz="1800"/>
            </a:pPr>
            <a:r>
              <a:rPr lang="en-US" sz="2400" dirty="0"/>
              <a:t>Partition-based algorithm minimizing within-cluster variance.</a:t>
            </a:r>
          </a:p>
          <a:p>
            <a:pPr>
              <a:defRPr sz="1800"/>
            </a:pPr>
            <a:r>
              <a:rPr lang="en-US" sz="2400" dirty="0"/>
              <a:t>Optimal k = 5 (Elbow &amp; Silhouette analysis).</a:t>
            </a:r>
          </a:p>
          <a:p>
            <a:pPr>
              <a:defRPr sz="1800"/>
            </a:pPr>
            <a:r>
              <a:rPr lang="en-US" sz="2400" dirty="0"/>
              <a:t>Metrics: Silhouette = 0.272, DB = 1.181, CH = 62.13.</a:t>
            </a:r>
          </a:p>
          <a:p>
            <a:pPr>
              <a:defRPr sz="1800"/>
            </a:pPr>
            <a:r>
              <a:rPr lang="en-US" sz="2400" dirty="0"/>
              <a:t>Revealed distinct cohorts: younger high-income spenders vs. older low-spending customers.</a:t>
            </a:r>
          </a:p>
          <a:p>
            <a:pPr>
              <a:defRPr sz="1800"/>
            </a:pPr>
            <a:r>
              <a:rPr lang="en-US" sz="2400" dirty="0"/>
              <a:t>Efficient and interpretable but sensitive to initialization.</a:t>
            </a:r>
          </a:p>
          <a:p>
            <a:endParaRPr lang="en-US" sz="2000" kern="1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5</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1143009" cy="288000"/>
          </a:xfrm>
        </p:spPr>
        <p:txBody>
          <a:bodyPr/>
          <a:lstStyle/>
          <a:p>
            <a:r>
              <a:rPr lang="en-US" dirty="0"/>
              <a:t>K-Means clustering</a:t>
            </a:r>
          </a:p>
        </p:txBody>
      </p:sp>
      <p:sp>
        <p:nvSpPr>
          <p:cNvPr id="6" name="Text Placeholder 4">
            <a:extLst>
              <a:ext uri="{FF2B5EF4-FFF2-40B4-BE49-F238E27FC236}">
                <a16:creationId xmlns:a16="http://schemas.microsoft.com/office/drawing/2014/main" id="{E18A1590-5D13-8978-7D8C-F784AC2334E0}"/>
              </a:ext>
            </a:extLst>
          </p:cNvPr>
          <p:cNvSpPr txBox="1">
            <a:spLocks/>
          </p:cNvSpPr>
          <p:nvPr/>
        </p:nvSpPr>
        <p:spPr>
          <a:xfrm>
            <a:off x="744465" y="6385421"/>
            <a:ext cx="10347605" cy="288000"/>
          </a:xfrm>
          <a:prstGeom prst="rect">
            <a:avLst/>
          </a:prstGeom>
        </p:spPr>
        <p:txBody>
          <a:bodyPr vert="horz" lIns="0" tIns="0" rIns="0" bIns="0" rtlCol="0">
            <a:normAutofit/>
          </a:bodyPr>
          <a:lstStyle>
            <a:lvl1pPr marL="347472" indent="-347472" algn="l" defTabSz="914400" rtl="0" eaLnBrk="1" latinLnBrk="0" hangingPunct="1">
              <a:lnSpc>
                <a:spcPct val="140000"/>
              </a:lnSpc>
              <a:spcBef>
                <a:spcPts val="0"/>
              </a:spcBef>
              <a:spcAft>
                <a:spcPts val="0"/>
              </a:spcAft>
              <a:buSzPct val="75000"/>
              <a:buFont typeface="Arial" panose="020B0604020202020204" pitchFamily="34" charset="0"/>
              <a:buChar char="•"/>
              <a:defRPr sz="2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effectLst/>
                <a:latin typeface="Times New Roman" panose="02020603050405020304" pitchFamily="18" charset="0"/>
                <a:cs typeface="Times New Roman" panose="02020603050405020304" pitchFamily="18" charset="0"/>
              </a:rPr>
              <a:t>.</a:t>
            </a:r>
          </a:p>
          <a:p>
            <a:pPr marL="0" indent="0">
              <a:buNone/>
            </a:pPr>
            <a:endParaRPr lang="en-US" sz="2000" kern="100" dirty="0">
              <a:cs typeface="Times New Roman" panose="02020603050405020304" pitchFamily="18" charset="0"/>
            </a:endParaRPr>
          </a:p>
        </p:txBody>
      </p:sp>
      <p:pic>
        <p:nvPicPr>
          <p:cNvPr id="2" name="Picture 1">
            <a:extLst>
              <a:ext uri="{FF2B5EF4-FFF2-40B4-BE49-F238E27FC236}">
                <a16:creationId xmlns:a16="http://schemas.microsoft.com/office/drawing/2014/main" id="{6DE0A699-A3BC-0E00-1149-CF807B2E8E1A}"/>
              </a:ext>
            </a:extLst>
          </p:cNvPr>
          <p:cNvPicPr>
            <a:picLocks noChangeAspect="1"/>
          </p:cNvPicPr>
          <p:nvPr/>
        </p:nvPicPr>
        <p:blipFill>
          <a:blip r:embed="rId5"/>
          <a:stretch>
            <a:fillRect/>
          </a:stretch>
        </p:blipFill>
        <p:spPr>
          <a:xfrm>
            <a:off x="3846300" y="3965639"/>
            <a:ext cx="3841433" cy="2555244"/>
          </a:xfrm>
          <a:prstGeom prst="rect">
            <a:avLst/>
          </a:prstGeom>
        </p:spPr>
      </p:pic>
      <p:pic>
        <p:nvPicPr>
          <p:cNvPr id="19" name="Audio 18">
            <a:extLst>
              <a:ext uri="{FF2B5EF4-FFF2-40B4-BE49-F238E27FC236}">
                <a16:creationId xmlns:a16="http://schemas.microsoft.com/office/drawing/2014/main" id="{66FB5843-8723-334C-F746-23885A84AD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55556480"/>
      </p:ext>
    </p:extLst>
  </p:cSld>
  <p:clrMapOvr>
    <a:masterClrMapping/>
  </p:clrMapOvr>
  <mc:AlternateContent xmlns:mc="http://schemas.openxmlformats.org/markup-compatibility/2006">
    <mc:Choice xmlns:p14="http://schemas.microsoft.com/office/powerpoint/2010/main" Requires="p14">
      <p:transition spd="slow" p14:dur="2000" advTm="108332"/>
    </mc:Choice>
    <mc:Fallback>
      <p:transition spd="slow" advTm="108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7"/>
            <a:ext cx="9931855" cy="2912940"/>
          </a:xfrm>
        </p:spPr>
        <p:txBody>
          <a:bodyPr>
            <a:normAutofit/>
          </a:bodyPr>
          <a:lstStyle/>
          <a:p>
            <a:pPr>
              <a:defRPr sz="1800"/>
            </a:pPr>
            <a:r>
              <a:rPr lang="en-US" sz="2400" dirty="0"/>
              <a:t>Uses actual data points as cluster centers for improved robustness.</a:t>
            </a:r>
          </a:p>
          <a:p>
            <a:pPr>
              <a:defRPr sz="1800"/>
            </a:pPr>
            <a:r>
              <a:rPr lang="en-US" sz="2400" dirty="0"/>
              <a:t>Metrics: Silhouette = 0.243, DB = 1.385, CH = 49.94.</a:t>
            </a:r>
          </a:p>
          <a:p>
            <a:pPr>
              <a:defRPr sz="1800"/>
            </a:pPr>
            <a:r>
              <a:rPr lang="en-US" sz="2400" dirty="0"/>
              <a:t>Identified younger high-spending and mid-aged low-spending cohorts.</a:t>
            </a:r>
          </a:p>
          <a:p>
            <a:pPr>
              <a:defRPr sz="1800"/>
            </a:pPr>
            <a:r>
              <a:rPr lang="en-US" sz="2400" dirty="0"/>
              <a:t>Effective for small datasets, emphasizing interpretability and outlier resistance.</a:t>
            </a:r>
          </a:p>
          <a:p>
            <a:endParaRPr lang="en-US" sz="2000" kern="1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6</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1143009" cy="288000"/>
          </a:xfrm>
        </p:spPr>
        <p:txBody>
          <a:bodyPr/>
          <a:lstStyle/>
          <a:p>
            <a:r>
              <a:rPr lang="en-US" dirty="0"/>
              <a:t>K-Medoids (PAM)</a:t>
            </a:r>
          </a:p>
        </p:txBody>
      </p:sp>
      <p:sp>
        <p:nvSpPr>
          <p:cNvPr id="6" name="Text Placeholder 4">
            <a:extLst>
              <a:ext uri="{FF2B5EF4-FFF2-40B4-BE49-F238E27FC236}">
                <a16:creationId xmlns:a16="http://schemas.microsoft.com/office/drawing/2014/main" id="{E18A1590-5D13-8978-7D8C-F784AC2334E0}"/>
              </a:ext>
            </a:extLst>
          </p:cNvPr>
          <p:cNvSpPr txBox="1">
            <a:spLocks/>
          </p:cNvSpPr>
          <p:nvPr/>
        </p:nvSpPr>
        <p:spPr>
          <a:xfrm>
            <a:off x="724763" y="6385422"/>
            <a:ext cx="10347605" cy="288000"/>
          </a:xfrm>
          <a:prstGeom prst="rect">
            <a:avLst/>
          </a:prstGeom>
        </p:spPr>
        <p:txBody>
          <a:bodyPr vert="horz" lIns="0" tIns="0" rIns="0" bIns="0" rtlCol="0">
            <a:normAutofit/>
          </a:bodyPr>
          <a:lstStyle>
            <a:lvl1pPr marL="347472" indent="-347472" algn="l" defTabSz="914400" rtl="0" eaLnBrk="1" latinLnBrk="0" hangingPunct="1">
              <a:lnSpc>
                <a:spcPct val="140000"/>
              </a:lnSpc>
              <a:spcBef>
                <a:spcPts val="0"/>
              </a:spcBef>
              <a:spcAft>
                <a:spcPts val="0"/>
              </a:spcAft>
              <a:buSzPct val="75000"/>
              <a:buFont typeface="Arial" panose="020B0604020202020204" pitchFamily="34" charset="0"/>
              <a:buChar char="•"/>
              <a:defRPr sz="2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effectLst/>
                <a:latin typeface="Times New Roman" panose="02020603050405020304" pitchFamily="18" charset="0"/>
                <a:cs typeface="Times New Roman" panose="02020603050405020304" pitchFamily="18" charset="0"/>
              </a:rPr>
              <a:t>.</a:t>
            </a:r>
          </a:p>
          <a:p>
            <a:pPr marL="0" indent="0">
              <a:buNone/>
            </a:pPr>
            <a:endParaRPr lang="en-US" sz="2000" kern="100" dirty="0">
              <a:cs typeface="Times New Roman" panose="02020603050405020304" pitchFamily="18" charset="0"/>
            </a:endParaRPr>
          </a:p>
        </p:txBody>
      </p:sp>
      <p:pic>
        <p:nvPicPr>
          <p:cNvPr id="2" name="Picture 1">
            <a:extLst>
              <a:ext uri="{FF2B5EF4-FFF2-40B4-BE49-F238E27FC236}">
                <a16:creationId xmlns:a16="http://schemas.microsoft.com/office/drawing/2014/main" id="{09D3B553-2F66-918C-44B9-1EB87C1C6A4E}"/>
              </a:ext>
            </a:extLst>
          </p:cNvPr>
          <p:cNvPicPr>
            <a:picLocks noChangeAspect="1"/>
          </p:cNvPicPr>
          <p:nvPr/>
        </p:nvPicPr>
        <p:blipFill>
          <a:blip r:embed="rId5"/>
          <a:stretch>
            <a:fillRect/>
          </a:stretch>
        </p:blipFill>
        <p:spPr>
          <a:xfrm>
            <a:off x="3575367" y="3285809"/>
            <a:ext cx="4501833" cy="2994529"/>
          </a:xfrm>
          <a:prstGeom prst="rect">
            <a:avLst/>
          </a:prstGeom>
        </p:spPr>
      </p:pic>
      <p:pic>
        <p:nvPicPr>
          <p:cNvPr id="19" name="Audio 18">
            <a:extLst>
              <a:ext uri="{FF2B5EF4-FFF2-40B4-BE49-F238E27FC236}">
                <a16:creationId xmlns:a16="http://schemas.microsoft.com/office/drawing/2014/main" id="{F72ACC4D-B2E3-3BF6-72F0-C8DD3748CD4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38097422"/>
      </p:ext>
    </p:extLst>
  </p:cSld>
  <p:clrMapOvr>
    <a:masterClrMapping/>
  </p:clrMapOvr>
  <mc:AlternateContent xmlns:mc="http://schemas.openxmlformats.org/markup-compatibility/2006">
    <mc:Choice xmlns:p14="http://schemas.microsoft.com/office/powerpoint/2010/main" Requires="p14">
      <p:transition spd="slow" p14:dur="2000" advTm="126089"/>
    </mc:Choice>
    <mc:Fallback>
      <p:transition spd="slow" advTm="126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6"/>
            <a:ext cx="9931855" cy="3674941"/>
          </a:xfrm>
        </p:spPr>
        <p:txBody>
          <a:bodyPr>
            <a:normAutofit/>
          </a:bodyPr>
          <a:lstStyle/>
          <a:p>
            <a:pPr>
              <a:defRPr sz="1800"/>
            </a:pPr>
            <a:r>
              <a:rPr lang="en-US" sz="2800" dirty="0"/>
              <a:t>Bottom-up clustering using Ward linkage.</a:t>
            </a:r>
          </a:p>
          <a:p>
            <a:pPr>
              <a:defRPr sz="1800"/>
            </a:pPr>
            <a:r>
              <a:rPr lang="en-US" sz="2800" dirty="0"/>
              <a:t>Metrics: Silhouette = 0.287, DB = 1.220, CH = 64.47.</a:t>
            </a:r>
          </a:p>
          <a:p>
            <a:pPr>
              <a:defRPr sz="1800"/>
            </a:pPr>
            <a:r>
              <a:rPr lang="en-US" sz="2800" dirty="0"/>
              <a:t>Revealed layered customer relationships through dendrogram visualization.</a:t>
            </a:r>
          </a:p>
          <a:p>
            <a:pPr>
              <a:defRPr sz="1800"/>
            </a:pPr>
            <a:r>
              <a:rPr lang="en-US" sz="2800" dirty="0"/>
              <a:t>Computationally expensive but valuable for exploratory structure discovery.</a:t>
            </a:r>
          </a:p>
          <a:p>
            <a:endParaRPr lang="en-US" sz="2000" kern="1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7</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1143009" cy="288000"/>
          </a:xfrm>
        </p:spPr>
        <p:txBody>
          <a:bodyPr/>
          <a:lstStyle/>
          <a:p>
            <a:r>
              <a:rPr lang="en-US" dirty="0"/>
              <a:t>Agglomerative Hierarchical Clustering</a:t>
            </a:r>
          </a:p>
        </p:txBody>
      </p:sp>
      <p:sp>
        <p:nvSpPr>
          <p:cNvPr id="6" name="Text Placeholder 4">
            <a:extLst>
              <a:ext uri="{FF2B5EF4-FFF2-40B4-BE49-F238E27FC236}">
                <a16:creationId xmlns:a16="http://schemas.microsoft.com/office/drawing/2014/main" id="{E18A1590-5D13-8978-7D8C-F784AC2334E0}"/>
              </a:ext>
            </a:extLst>
          </p:cNvPr>
          <p:cNvSpPr txBox="1">
            <a:spLocks/>
          </p:cNvSpPr>
          <p:nvPr/>
        </p:nvSpPr>
        <p:spPr>
          <a:xfrm>
            <a:off x="724763" y="6385422"/>
            <a:ext cx="10347605" cy="288000"/>
          </a:xfrm>
          <a:prstGeom prst="rect">
            <a:avLst/>
          </a:prstGeom>
        </p:spPr>
        <p:txBody>
          <a:bodyPr vert="horz" lIns="0" tIns="0" rIns="0" bIns="0" rtlCol="0">
            <a:normAutofit/>
          </a:bodyPr>
          <a:lstStyle>
            <a:lvl1pPr marL="347472" indent="-347472" algn="l" defTabSz="914400" rtl="0" eaLnBrk="1" latinLnBrk="0" hangingPunct="1">
              <a:lnSpc>
                <a:spcPct val="140000"/>
              </a:lnSpc>
              <a:spcBef>
                <a:spcPts val="0"/>
              </a:spcBef>
              <a:spcAft>
                <a:spcPts val="0"/>
              </a:spcAft>
              <a:buSzPct val="75000"/>
              <a:buFont typeface="Arial" panose="020B0604020202020204" pitchFamily="34" charset="0"/>
              <a:buChar char="•"/>
              <a:defRPr sz="2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effectLst/>
                <a:latin typeface="Times New Roman" panose="02020603050405020304" pitchFamily="18" charset="0"/>
                <a:cs typeface="Times New Roman" panose="02020603050405020304" pitchFamily="18" charset="0"/>
              </a:rPr>
              <a:t>.</a:t>
            </a:r>
          </a:p>
          <a:p>
            <a:pPr marL="0" indent="0">
              <a:buNone/>
            </a:pPr>
            <a:endParaRPr lang="en-US" sz="2000" kern="100" dirty="0">
              <a:cs typeface="Times New Roman" panose="02020603050405020304" pitchFamily="18" charset="0"/>
            </a:endParaRPr>
          </a:p>
        </p:txBody>
      </p:sp>
      <p:pic>
        <p:nvPicPr>
          <p:cNvPr id="2" name="Picture 1">
            <a:extLst>
              <a:ext uri="{FF2B5EF4-FFF2-40B4-BE49-F238E27FC236}">
                <a16:creationId xmlns:a16="http://schemas.microsoft.com/office/drawing/2014/main" id="{E2CC516B-DDFB-D56F-EBC8-4513593AABB7}"/>
              </a:ext>
            </a:extLst>
          </p:cNvPr>
          <p:cNvPicPr>
            <a:picLocks noChangeAspect="1"/>
          </p:cNvPicPr>
          <p:nvPr/>
        </p:nvPicPr>
        <p:blipFill>
          <a:blip r:embed="rId5"/>
          <a:stretch>
            <a:fillRect/>
          </a:stretch>
        </p:blipFill>
        <p:spPr>
          <a:xfrm>
            <a:off x="4334934" y="4075479"/>
            <a:ext cx="2529468" cy="2529468"/>
          </a:xfrm>
          <a:prstGeom prst="rect">
            <a:avLst/>
          </a:prstGeom>
        </p:spPr>
      </p:pic>
      <p:pic>
        <p:nvPicPr>
          <p:cNvPr id="19" name="Audio 18">
            <a:extLst>
              <a:ext uri="{FF2B5EF4-FFF2-40B4-BE49-F238E27FC236}">
                <a16:creationId xmlns:a16="http://schemas.microsoft.com/office/drawing/2014/main" id="{0569A9CB-E79B-47EC-6C6A-1BAA71C2E56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2351156"/>
      </p:ext>
    </p:extLst>
  </p:cSld>
  <p:clrMapOvr>
    <a:masterClrMapping/>
  </p:clrMapOvr>
  <mc:AlternateContent xmlns:mc="http://schemas.openxmlformats.org/markup-compatibility/2006">
    <mc:Choice xmlns:p14="http://schemas.microsoft.com/office/powerpoint/2010/main" Requires="p14">
      <p:transition spd="slow" p14:dur="2000" advTm="123555"/>
    </mc:Choice>
    <mc:Fallback>
      <p:transition spd="slow" advTm="123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95458"/>
            <a:ext cx="9931855" cy="3658007"/>
          </a:xfrm>
        </p:spPr>
        <p:txBody>
          <a:bodyPr>
            <a:normAutofit/>
          </a:bodyPr>
          <a:lstStyle/>
          <a:p>
            <a:pPr>
              <a:defRPr sz="1800"/>
            </a:pPr>
            <a:r>
              <a:rPr lang="en-US" sz="2800" dirty="0"/>
              <a:t>Density-based method identifying irregular cluster shapes and outliers.</a:t>
            </a:r>
          </a:p>
          <a:p>
            <a:pPr>
              <a:defRPr sz="1800"/>
            </a:pPr>
            <a:r>
              <a:rPr lang="en-US" sz="2800" dirty="0"/>
              <a:t>Parameters: </a:t>
            </a:r>
            <a:r>
              <a:rPr lang="el-GR" sz="2800" dirty="0"/>
              <a:t>ε = 0.5, </a:t>
            </a:r>
            <a:r>
              <a:rPr lang="en-US" sz="2800" dirty="0" err="1"/>
              <a:t>minPts</a:t>
            </a:r>
            <a:r>
              <a:rPr lang="en-US" sz="2800" dirty="0"/>
              <a:t> = 5.</a:t>
            </a:r>
          </a:p>
          <a:p>
            <a:pPr>
              <a:defRPr sz="1800"/>
            </a:pPr>
            <a:r>
              <a:rPr lang="en-US" sz="2800" dirty="0"/>
              <a:t>Formed 9 clusters + noise, isolating outlier customers.</a:t>
            </a:r>
          </a:p>
          <a:p>
            <a:pPr>
              <a:defRPr sz="1800"/>
            </a:pPr>
            <a:r>
              <a:rPr lang="en-US" sz="2800" dirty="0"/>
              <a:t>Ideal for anomaly detection, though less effective in high-dimensional data.</a:t>
            </a:r>
          </a:p>
          <a:p>
            <a:pPr marL="0" indent="0">
              <a:buNone/>
            </a:pPr>
            <a:endParaRPr lang="en-US" sz="2000" kern="1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8</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1143009" cy="288000"/>
          </a:xfrm>
        </p:spPr>
        <p:txBody>
          <a:bodyPr/>
          <a:lstStyle/>
          <a:p>
            <a:r>
              <a:rPr lang="en-US" dirty="0"/>
              <a:t>Density-Based Spatial Clustering of Applications w/ Noise (DBSCAN)</a:t>
            </a:r>
          </a:p>
        </p:txBody>
      </p:sp>
      <p:sp>
        <p:nvSpPr>
          <p:cNvPr id="6" name="Text Placeholder 4">
            <a:extLst>
              <a:ext uri="{FF2B5EF4-FFF2-40B4-BE49-F238E27FC236}">
                <a16:creationId xmlns:a16="http://schemas.microsoft.com/office/drawing/2014/main" id="{E18A1590-5D13-8978-7D8C-F784AC2334E0}"/>
              </a:ext>
            </a:extLst>
          </p:cNvPr>
          <p:cNvSpPr txBox="1">
            <a:spLocks/>
          </p:cNvSpPr>
          <p:nvPr/>
        </p:nvSpPr>
        <p:spPr>
          <a:xfrm>
            <a:off x="724763" y="6385422"/>
            <a:ext cx="10347605" cy="288000"/>
          </a:xfrm>
          <a:prstGeom prst="rect">
            <a:avLst/>
          </a:prstGeom>
        </p:spPr>
        <p:txBody>
          <a:bodyPr vert="horz" lIns="0" tIns="0" rIns="0" bIns="0" rtlCol="0">
            <a:normAutofit/>
          </a:bodyPr>
          <a:lstStyle>
            <a:lvl1pPr marL="347472" indent="-347472" algn="l" defTabSz="914400" rtl="0" eaLnBrk="1" latinLnBrk="0" hangingPunct="1">
              <a:lnSpc>
                <a:spcPct val="140000"/>
              </a:lnSpc>
              <a:spcBef>
                <a:spcPts val="0"/>
              </a:spcBef>
              <a:spcAft>
                <a:spcPts val="0"/>
              </a:spcAft>
              <a:buSzPct val="75000"/>
              <a:buFont typeface="Arial" panose="020B0604020202020204" pitchFamily="34" charset="0"/>
              <a:buChar char="•"/>
              <a:defRPr sz="2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effectLst/>
                <a:latin typeface="Times New Roman" panose="02020603050405020304" pitchFamily="18" charset="0"/>
                <a:cs typeface="Times New Roman" panose="02020603050405020304" pitchFamily="18" charset="0"/>
              </a:rPr>
              <a:t>.</a:t>
            </a:r>
          </a:p>
          <a:p>
            <a:pPr marL="0" indent="0">
              <a:buNone/>
            </a:pPr>
            <a:endParaRPr lang="en-US" sz="2000" kern="100" dirty="0">
              <a:cs typeface="Times New Roman" panose="02020603050405020304" pitchFamily="18" charset="0"/>
            </a:endParaRPr>
          </a:p>
        </p:txBody>
      </p:sp>
      <p:pic>
        <p:nvPicPr>
          <p:cNvPr id="2" name="Picture 1">
            <a:extLst>
              <a:ext uri="{FF2B5EF4-FFF2-40B4-BE49-F238E27FC236}">
                <a16:creationId xmlns:a16="http://schemas.microsoft.com/office/drawing/2014/main" id="{6E90F925-B94E-55C4-62EA-0B12C50C8926}"/>
              </a:ext>
            </a:extLst>
          </p:cNvPr>
          <p:cNvPicPr>
            <a:picLocks noChangeAspect="1"/>
          </p:cNvPicPr>
          <p:nvPr/>
        </p:nvPicPr>
        <p:blipFill>
          <a:blip r:embed="rId5"/>
          <a:stretch>
            <a:fillRect/>
          </a:stretch>
        </p:blipFill>
        <p:spPr>
          <a:xfrm>
            <a:off x="4533887" y="4030020"/>
            <a:ext cx="2574926" cy="2574926"/>
          </a:xfrm>
          <a:prstGeom prst="rect">
            <a:avLst/>
          </a:prstGeom>
        </p:spPr>
      </p:pic>
      <p:pic>
        <p:nvPicPr>
          <p:cNvPr id="15" name="Audio 14">
            <a:extLst>
              <a:ext uri="{FF2B5EF4-FFF2-40B4-BE49-F238E27FC236}">
                <a16:creationId xmlns:a16="http://schemas.microsoft.com/office/drawing/2014/main" id="{9D0B9903-990B-946C-F82B-98BB8309AC2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87146208"/>
      </p:ext>
    </p:extLst>
  </p:cSld>
  <p:clrMapOvr>
    <a:masterClrMapping/>
  </p:clrMapOvr>
  <mc:AlternateContent xmlns:mc="http://schemas.openxmlformats.org/markup-compatibility/2006">
    <mc:Choice xmlns:p14="http://schemas.microsoft.com/office/powerpoint/2010/main" Requires="p14">
      <p:transition spd="slow" p14:dur="2000" advTm="103190"/>
    </mc:Choice>
    <mc:Fallback>
      <p:transition spd="slow" advTm="103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618191" y="727726"/>
            <a:ext cx="9931855" cy="3217741"/>
          </a:xfrm>
        </p:spPr>
        <p:txBody>
          <a:bodyPr>
            <a:normAutofit/>
          </a:bodyPr>
          <a:lstStyle/>
          <a:p>
            <a:pPr>
              <a:defRPr sz="1800"/>
            </a:pPr>
            <a:r>
              <a:rPr lang="en-US" sz="2800" dirty="0"/>
              <a:t>Probabilistic approach modeling data as a mixture of Gaussian distributions.</a:t>
            </a:r>
          </a:p>
          <a:p>
            <a:pPr>
              <a:defRPr sz="1800"/>
            </a:pPr>
            <a:r>
              <a:rPr lang="en-US" sz="2800" dirty="0"/>
              <a:t>Metrics: Silhouette = 0.222, DB = 1.211, CH = 45.82.</a:t>
            </a:r>
          </a:p>
          <a:p>
            <a:pPr>
              <a:defRPr sz="1800"/>
            </a:pPr>
            <a:r>
              <a:rPr lang="en-US" sz="2800" dirty="0"/>
              <a:t>Allows overlapping clusters representing soft memberships.</a:t>
            </a:r>
          </a:p>
          <a:p>
            <a:pPr>
              <a:defRPr sz="1800"/>
            </a:pPr>
            <a:r>
              <a:rPr lang="en-US" sz="2800" dirty="0"/>
              <a:t>Reflects real-world variability in customer behavior.</a:t>
            </a:r>
          </a:p>
          <a:p>
            <a:endParaRPr lang="en-US" sz="2000" kern="100"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9</a:t>
            </a:fld>
            <a:endParaRPr lang="en-US" dirty="0"/>
          </a:p>
        </p:txBody>
      </p:sp>
      <p:sp>
        <p:nvSpPr>
          <p:cNvPr id="8" name="Title 1">
            <a:extLst>
              <a:ext uri="{FF2B5EF4-FFF2-40B4-BE49-F238E27FC236}">
                <a16:creationId xmlns:a16="http://schemas.microsoft.com/office/drawing/2014/main" id="{CC6B1BB2-9176-3824-C83E-CA85490F213D}"/>
              </a:ext>
            </a:extLst>
          </p:cNvPr>
          <p:cNvSpPr>
            <a:spLocks noGrp="1"/>
          </p:cNvSpPr>
          <p:nvPr>
            <p:ph type="title"/>
          </p:nvPr>
        </p:nvSpPr>
        <p:spPr>
          <a:xfrm>
            <a:off x="618191" y="253054"/>
            <a:ext cx="11143009" cy="288000"/>
          </a:xfrm>
        </p:spPr>
        <p:txBody>
          <a:bodyPr/>
          <a:lstStyle/>
          <a:p>
            <a:r>
              <a:rPr lang="en-US" dirty="0"/>
              <a:t>Gaussian Mixture Models (GMM)</a:t>
            </a:r>
          </a:p>
        </p:txBody>
      </p:sp>
      <p:sp>
        <p:nvSpPr>
          <p:cNvPr id="6" name="Text Placeholder 4">
            <a:extLst>
              <a:ext uri="{FF2B5EF4-FFF2-40B4-BE49-F238E27FC236}">
                <a16:creationId xmlns:a16="http://schemas.microsoft.com/office/drawing/2014/main" id="{E18A1590-5D13-8978-7D8C-F784AC2334E0}"/>
              </a:ext>
            </a:extLst>
          </p:cNvPr>
          <p:cNvSpPr txBox="1">
            <a:spLocks/>
          </p:cNvSpPr>
          <p:nvPr/>
        </p:nvSpPr>
        <p:spPr>
          <a:xfrm>
            <a:off x="724763" y="6385422"/>
            <a:ext cx="10347605" cy="288000"/>
          </a:xfrm>
          <a:prstGeom prst="rect">
            <a:avLst/>
          </a:prstGeom>
        </p:spPr>
        <p:txBody>
          <a:bodyPr vert="horz" lIns="0" tIns="0" rIns="0" bIns="0" rtlCol="0">
            <a:normAutofit/>
          </a:bodyPr>
          <a:lstStyle>
            <a:lvl1pPr marL="347472" indent="-347472" algn="l" defTabSz="914400" rtl="0" eaLnBrk="1" latinLnBrk="0" hangingPunct="1">
              <a:lnSpc>
                <a:spcPct val="140000"/>
              </a:lnSpc>
              <a:spcBef>
                <a:spcPts val="0"/>
              </a:spcBef>
              <a:spcAft>
                <a:spcPts val="0"/>
              </a:spcAft>
              <a:buSzPct val="75000"/>
              <a:buFont typeface="Arial" panose="020B0604020202020204" pitchFamily="34" charset="0"/>
              <a:buChar char="•"/>
              <a:defRPr sz="2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24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effectLst/>
                <a:latin typeface="Times New Roman" panose="02020603050405020304" pitchFamily="18" charset="0"/>
                <a:cs typeface="Times New Roman" panose="02020603050405020304" pitchFamily="18" charset="0"/>
              </a:rPr>
              <a:t>.</a:t>
            </a:r>
          </a:p>
          <a:p>
            <a:pPr marL="0" indent="0">
              <a:buNone/>
            </a:pPr>
            <a:endParaRPr lang="en-US" sz="2000" kern="100" dirty="0">
              <a:cs typeface="Times New Roman" panose="02020603050405020304" pitchFamily="18" charset="0"/>
            </a:endParaRPr>
          </a:p>
        </p:txBody>
      </p:sp>
      <p:pic>
        <p:nvPicPr>
          <p:cNvPr id="2" name="Picture 1" descr="A diagram of a component&#10;&#10;Description automatically generated">
            <a:extLst>
              <a:ext uri="{FF2B5EF4-FFF2-40B4-BE49-F238E27FC236}">
                <a16:creationId xmlns:a16="http://schemas.microsoft.com/office/drawing/2014/main" id="{82FEC404-8690-32E4-C211-E624A7E43638}"/>
              </a:ext>
            </a:extLst>
          </p:cNvPr>
          <p:cNvPicPr>
            <a:picLocks noChangeAspect="1"/>
          </p:cNvPicPr>
          <p:nvPr/>
        </p:nvPicPr>
        <p:blipFill>
          <a:blip r:embed="rId5"/>
          <a:stretch>
            <a:fillRect/>
          </a:stretch>
        </p:blipFill>
        <p:spPr>
          <a:xfrm>
            <a:off x="3916843" y="3898605"/>
            <a:ext cx="3809014" cy="2533680"/>
          </a:xfrm>
          <a:prstGeom prst="rect">
            <a:avLst/>
          </a:prstGeom>
        </p:spPr>
      </p:pic>
      <p:pic>
        <p:nvPicPr>
          <p:cNvPr id="14" name="Audio 13">
            <a:extLst>
              <a:ext uri="{FF2B5EF4-FFF2-40B4-BE49-F238E27FC236}">
                <a16:creationId xmlns:a16="http://schemas.microsoft.com/office/drawing/2014/main" id="{DA45838D-78CE-8EBB-02F0-E5A70B64C84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15807424"/>
      </p:ext>
    </p:extLst>
  </p:cSld>
  <p:clrMapOvr>
    <a:masterClrMapping/>
  </p:clrMapOvr>
  <mc:AlternateContent xmlns:mc="http://schemas.openxmlformats.org/markup-compatibility/2006">
    <mc:Choice xmlns:p14="http://schemas.microsoft.com/office/powerpoint/2010/main" Requires="p14">
      <p:transition spd="slow" p14:dur="2000" advTm="117736"/>
    </mc:Choice>
    <mc:Fallback>
      <p:transition spd="slow" advTm="1177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theme/theme1.xml><?xml version="1.0" encoding="utf-8"?>
<a:theme xmlns:a="http://schemas.openxmlformats.org/drawingml/2006/main" name="Custom">
  <a:themeElements>
    <a:clrScheme name="TM66835393">
      <a:dk1>
        <a:srgbClr val="000000"/>
      </a:dk1>
      <a:lt1>
        <a:srgbClr val="FFFFFF"/>
      </a:lt1>
      <a:dk2>
        <a:srgbClr val="44546A"/>
      </a:dk2>
      <a:lt2>
        <a:srgbClr val="E7E6E6"/>
      </a:lt2>
      <a:accent1>
        <a:srgbClr val="55BC7E"/>
      </a:accent1>
      <a:accent2>
        <a:srgbClr val="FFC330"/>
      </a:accent2>
      <a:accent3>
        <a:srgbClr val="BE80FF"/>
      </a:accent3>
      <a:accent4>
        <a:srgbClr val="FF8345"/>
      </a:accent4>
      <a:accent5>
        <a:srgbClr val="FF70BF"/>
      </a:accent5>
      <a:accent6>
        <a:srgbClr val="60A2F5"/>
      </a:accent6>
      <a:hlink>
        <a:srgbClr val="5C4EDC"/>
      </a:hlink>
      <a:folHlink>
        <a:srgbClr val="7FC5FF"/>
      </a:folHlink>
    </a:clrScheme>
    <a:fontScheme name="Custom 32">
      <a:majorFont>
        <a:latin typeface="Aptos"/>
        <a:ea typeface=""/>
        <a:cs typeface=""/>
      </a:majorFont>
      <a:minorFont>
        <a:latin typeface="Apto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8000">
              <a:schemeClr val="accent1">
                <a:lumMod val="5000"/>
                <a:lumOff val="95000"/>
              </a:schemeClr>
            </a:gs>
            <a:gs pos="100000">
              <a:schemeClr val="accent3">
                <a:alpha val="71000"/>
              </a:schemeClr>
            </a:gs>
          </a:gsLst>
          <a:path path="circle">
            <a:fillToRect l="100000" b="100000"/>
          </a:path>
          <a:tileRect t="-100000" r="-100000"/>
        </a:gradFill>
        <a:ln>
          <a:noFill/>
        </a:ln>
        <a:effectLst>
          <a:outerShdw blurRad="330200" dist="304800" dir="5400000" algn="t" rotWithShape="0">
            <a:prstClr val="black">
              <a:alpha val="39000"/>
            </a:prstClr>
          </a:outerShdw>
        </a:effectLst>
      </a:spPr>
      <a:bodyPr rtlCol="0" anchor="ctr"/>
      <a:lstStyle>
        <a:defPPr algn="ctr">
          <a:defRPr>
            <a:solidFill>
              <a:schemeClr val="lt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66835393_win32_SD_v3" id="{4170EB69-3ACE-4C18-BE4C-C6CBD8BF8A79}" vid="{8A480AB3-AE5D-4813-AA67-ADACC5EA6C3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9" ma:contentTypeDescription="Create a new document." ma:contentTypeScope="" ma:versionID="6a914531ae0f23be31da2eba1f3b42a9">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ae00154c9e66547f022c4923f88826d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247F30-5811-40C0-99EC-CF53200590BE}">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55E72E99-0076-433E-AD3A-575A11FAB73D}">
  <ds:schemaRefs>
    <ds:schemaRef ds:uri="http://schemas.microsoft.com/sharepoint/v3/contenttype/forms"/>
  </ds:schemaRefs>
</ds:datastoreItem>
</file>

<file path=customXml/itemProps3.xml><?xml version="1.0" encoding="utf-8"?>
<ds:datastoreItem xmlns:ds="http://schemas.openxmlformats.org/officeDocument/2006/customXml" ds:itemID="{146EB691-4DD5-4558-B7D1-3EA8CC81E28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7815</TotalTime>
  <Words>3191</Words>
  <Application>Microsoft Macintosh PowerPoint</Application>
  <PresentationFormat>Widescreen</PresentationFormat>
  <Paragraphs>148</Paragraphs>
  <Slides>14</Slides>
  <Notes>14</Notes>
  <HiddenSlides>0</HiddenSlides>
  <MMClips>14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Aptos</vt:lpstr>
      <vt:lpstr>Aptos Light</vt:lpstr>
      <vt:lpstr>Arial</vt:lpstr>
      <vt:lpstr>Calibri</vt:lpstr>
      <vt:lpstr>Times New Roman</vt:lpstr>
      <vt:lpstr>Custom</vt:lpstr>
      <vt:lpstr>Data mining</vt:lpstr>
      <vt:lpstr>An Assessment of Clustering Techniques with Mall Customer Segmentation Data</vt:lpstr>
      <vt:lpstr>introduction</vt:lpstr>
      <vt:lpstr>Methodology overview</vt:lpstr>
      <vt:lpstr>K-Means clustering</vt:lpstr>
      <vt:lpstr>K-Medoids (PAM)</vt:lpstr>
      <vt:lpstr>Agglomerative Hierarchical Clustering</vt:lpstr>
      <vt:lpstr>Density-Based Spatial Clustering of Applications w/ Noise (DBSCAN)</vt:lpstr>
      <vt:lpstr>Gaussian Mixture Models (GMM)</vt:lpstr>
      <vt:lpstr>Bayesian Clustering</vt:lpstr>
      <vt:lpstr>Evaluation Metrics</vt:lpstr>
      <vt:lpstr>Comparative Analysis</vt:lpstr>
      <vt:lpstr>Key insights and reflection</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Solutions Mobile</cp:lastModifiedBy>
  <cp:revision>182</cp:revision>
  <dcterms:created xsi:type="dcterms:W3CDTF">2023-08-29T05:36:21Z</dcterms:created>
  <dcterms:modified xsi:type="dcterms:W3CDTF">2025-10-25T06:06:33Z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